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9"/>
  </p:notesMasterIdLst>
  <p:sldIdLst>
    <p:sldId id="256" r:id="rId2"/>
    <p:sldId id="280" r:id="rId3"/>
    <p:sldId id="281" r:id="rId4"/>
    <p:sldId id="283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279" r:id="rId38"/>
  </p:sldIdLst>
  <p:sldSz cx="9144000" cy="6858000" type="screen4x3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MV Boli" pitchFamily="2" charset="0"/>
      <p:regular r:id="rId44"/>
    </p:embeddedFont>
    <p:embeddedFont>
      <p:font typeface="cmbsy1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66"/>
    <a:srgbClr val="FFFF00"/>
    <a:srgbClr val="FF9900"/>
    <a:srgbClr val="993366"/>
    <a:srgbClr val="00D000"/>
    <a:srgbClr val="4BC0B2"/>
    <a:srgbClr val="4BC0C6"/>
    <a:srgbClr val="0099CC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5" autoAdjust="0"/>
    <p:restoredTop sz="94660"/>
  </p:normalViewPr>
  <p:slideViewPr>
    <p:cSldViewPr>
      <p:cViewPr>
        <p:scale>
          <a:sx n="100" d="100"/>
          <a:sy n="100" d="100"/>
        </p:scale>
        <p:origin x="-50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F66A-1574-4C93-B4E9-C0BDC8E5D8B4}" type="datetimeFigureOut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2AEA-9035-4A4F-876A-980EDD673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15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52FD-8BD8-41C6-B89C-61D3260C7E0B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4983-62DF-44C1-88F4-A727E2DC619A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2FDC-4AB3-4462-A9DB-9F44016EE56B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5000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9FC8-5E63-4351-9A7B-D847C1786045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1472" y="1071546"/>
            <a:ext cx="33575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65B-6DF0-42F0-9634-C9F20369AFBE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502-283D-453F-B024-86AA3B7A1555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C6D-A35B-471F-92B8-CD78DD3E2533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D8D0-33A3-44AA-8DBF-547A4F84404C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90C-D101-45AE-A957-F471E23E0B97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1A1F-5DFD-4AC9-952A-D3DD0C389AC7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F897-E4A5-491A-A693-5D93010B0B2E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5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9F06-BEB9-4F96-831D-6145543E1D40}" type="datetime1">
              <a:rPr lang="en-US" smtClean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4959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Contention Resolution Schemes:</a:t>
            </a:r>
            <a:br>
              <a:rPr lang="en-US" dirty="0" smtClean="0"/>
            </a:br>
            <a:r>
              <a:rPr lang="en-US" dirty="0" smtClean="0"/>
              <a:t>Offline and 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560840" cy="864096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  <a:t>Moran Feldman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The Open University of Israel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97152"/>
            <a:ext cx="87984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Based 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dirty="0" err="1" smtClean="0"/>
              <a:t>Submodular</a:t>
            </a:r>
            <a:r>
              <a:rPr lang="en-US" sz="1600" dirty="0" smtClean="0"/>
              <a:t> function maximization via the </a:t>
            </a:r>
            <a:r>
              <a:rPr lang="en-US" sz="1600" dirty="0" err="1" smtClean="0"/>
              <a:t>multilinear</a:t>
            </a:r>
            <a:r>
              <a:rPr lang="en-US" sz="1600" dirty="0" smtClean="0"/>
              <a:t> relaxation and contention resolution schemes.</a:t>
            </a:r>
          </a:p>
          <a:p>
            <a:pPr marL="627063" indent="-627063"/>
            <a:r>
              <a:rPr lang="en-US" sz="1600" dirty="0" smtClean="0"/>
              <a:t>	 Chandra Chekuri, Jan </a:t>
            </a:r>
            <a:r>
              <a:rPr lang="en-US" sz="1600" dirty="0" err="1" smtClean="0"/>
              <a:t>Vondrák</a:t>
            </a:r>
            <a:r>
              <a:rPr lang="en-US" sz="1600" dirty="0" smtClean="0"/>
              <a:t> and Rico Zenklusen, SIAM J. </a:t>
            </a:r>
            <a:r>
              <a:rPr lang="en-US" sz="1600" dirty="0" err="1" smtClean="0"/>
              <a:t>Comput</a:t>
            </a:r>
            <a:r>
              <a:rPr lang="en-US" sz="1600" dirty="0" smtClean="0"/>
              <a:t> 2014.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dirty="0" smtClean="0"/>
              <a:t>A stochastic probing problem with applications.</a:t>
            </a:r>
          </a:p>
          <a:p>
            <a:pPr marL="627063" indent="-627063"/>
            <a:r>
              <a:rPr lang="en-US" sz="1600" dirty="0" smtClean="0"/>
              <a:t>	 </a:t>
            </a:r>
            <a:r>
              <a:rPr lang="en-US" sz="1600" dirty="0" err="1" smtClean="0"/>
              <a:t>Anupam</a:t>
            </a:r>
            <a:r>
              <a:rPr lang="en-US" sz="1600" dirty="0" smtClean="0"/>
              <a:t> Gupta and </a:t>
            </a:r>
            <a:r>
              <a:rPr lang="en-US" sz="1600" dirty="0" err="1" smtClean="0"/>
              <a:t>Viswanath</a:t>
            </a:r>
            <a:r>
              <a:rPr lang="en-US" sz="1600" dirty="0" smtClean="0"/>
              <a:t> </a:t>
            </a:r>
            <a:r>
              <a:rPr lang="en-US" sz="1600" dirty="0" err="1" smtClean="0"/>
              <a:t>Nagarajan</a:t>
            </a:r>
            <a:r>
              <a:rPr lang="en-US" sz="1600" dirty="0" smtClean="0"/>
              <a:t>, IPCO 2013.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dirty="0" smtClean="0"/>
              <a:t>Online Contention Resolution Schemes.</a:t>
            </a:r>
          </a:p>
          <a:p>
            <a:pPr marL="627063"/>
            <a:r>
              <a:rPr lang="en-US" sz="1600" dirty="0" smtClean="0"/>
              <a:t>Moran Feldman, Ola Svensson and Rico Zenklusen, SODA 2016.</a:t>
            </a:r>
            <a:endParaRPr lang="en-US" sz="1600" dirty="0"/>
          </a:p>
        </p:txBody>
      </p:sp>
      <p:pic>
        <p:nvPicPr>
          <p:cNvPr id="185352" name="Picture 8" descr="C:\Users\User\AppData\Local\Microsoft\Windows\INetCache\IE\Y9ZPU0H5\debate-clip-art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32048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1268760"/>
            <a:ext cx="8136904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6538" indent="-236538"/>
            <a:r>
              <a:rPr lang="en-US" sz="2400" b="1" u="sng" dirty="0" err="1" smtClean="0">
                <a:latin typeface="+mj-lt"/>
              </a:rPr>
              <a:t>Monotonicity</a:t>
            </a:r>
            <a:endParaRPr lang="en-US" sz="2400" b="1" u="sng" dirty="0" smtClean="0">
              <a:latin typeface="+mj-lt"/>
            </a:endParaRPr>
          </a:p>
        </p:txBody>
      </p:sp>
      <p:pic>
        <p:nvPicPr>
          <p:cNvPr id="5" name="Picture 10" descr="C:\Documents and Settings\moranfe\Local Settings\Temporary Internet Files\Content.IE5\AXLZ32D6\MCBS0187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56998"/>
            <a:ext cx="1442923" cy="1027786"/>
          </a:xfrm>
          <a:prstGeom prst="rect">
            <a:avLst/>
          </a:prstGeom>
          <a:noFill/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39552" y="1844675"/>
          <a:ext cx="7934325" cy="1477963"/>
        </p:xfrm>
        <a:graphic>
          <a:graphicData uri="http://schemas.openxmlformats.org/presentationml/2006/ole">
            <p:oleObj spid="_x0000_s24578" name="Equation" r:id="rId4" imgW="3822480" imgH="711000" progId="Equation.3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67544" y="3501008"/>
            <a:ext cx="8136904" cy="2952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6538" indent="-236538"/>
            <a:r>
              <a:rPr lang="en-US" sz="2400" b="1" u="sng" dirty="0" smtClean="0">
                <a:sym typeface="Symbol"/>
              </a:rPr>
              <a:t> (</a:t>
            </a:r>
            <a:r>
              <a:rPr lang="en-US" sz="2400" b="1" i="1" u="sng" dirty="0" smtClean="0">
                <a:sym typeface="Symbol"/>
              </a:rPr>
              <a:t>b</a:t>
            </a:r>
            <a:r>
              <a:rPr lang="en-US" sz="2400" b="1" u="sng" dirty="0" smtClean="0">
                <a:sym typeface="Symbol"/>
              </a:rPr>
              <a:t>, </a:t>
            </a:r>
            <a:r>
              <a:rPr lang="en-US" sz="2400" b="1" i="1" u="sng" dirty="0" smtClean="0">
                <a:sym typeface="Symbol"/>
              </a:rPr>
              <a:t>c</a:t>
            </a:r>
            <a:r>
              <a:rPr lang="en-US" sz="2400" b="1" u="sng" baseline="-25000" dirty="0" smtClean="0">
                <a:sym typeface="Symbol"/>
              </a:rPr>
              <a:t>1</a:t>
            </a:r>
            <a:r>
              <a:rPr lang="en-US" sz="2400" b="1" u="sng" dirty="0" smtClean="0">
                <a:sym typeface="Symbol"/>
              </a:rPr>
              <a:t>  </a:t>
            </a:r>
            <a:r>
              <a:rPr lang="en-US" sz="2400" b="1" i="1" u="sng" dirty="0" smtClean="0">
                <a:sym typeface="Symbol"/>
              </a:rPr>
              <a:t>c</a:t>
            </a:r>
            <a:r>
              <a:rPr lang="en-US" sz="2400" b="1" u="sng" baseline="-25000" dirty="0" smtClean="0">
                <a:sym typeface="Symbol"/>
              </a:rPr>
              <a:t>2</a:t>
            </a:r>
            <a:r>
              <a:rPr lang="en-US" sz="2400" b="1" u="sng" dirty="0" smtClean="0">
                <a:sym typeface="Symbol"/>
              </a:rPr>
              <a:t>)-Balance</a:t>
            </a:r>
          </a:p>
          <a:p>
            <a:pPr marL="236538" indent="-236538">
              <a:spcAft>
                <a:spcPts val="600"/>
              </a:spcAft>
            </a:pPr>
            <a:r>
              <a:rPr lang="en-US" sz="2400" dirty="0" smtClean="0">
                <a:latin typeface="+mj-lt"/>
                <a:sym typeface="Symbol"/>
              </a:rPr>
              <a:t>We need to show:</a:t>
            </a:r>
          </a:p>
          <a:p>
            <a:pPr marL="236538" indent="-236538"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 </a:t>
            </a:r>
          </a:p>
          <a:p>
            <a:pPr marL="236538" indent="-236538"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 </a:t>
            </a:r>
          </a:p>
          <a:p>
            <a:pPr marL="236538" indent="-236538"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 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969963" y="4437112"/>
          <a:ext cx="6831012" cy="474663"/>
        </p:xfrm>
        <a:graphic>
          <a:graphicData uri="http://schemas.openxmlformats.org/presentationml/2006/ole">
            <p:oleObj spid="_x0000_s24580" name="Equation" r:id="rId5" imgW="3288960" imgH="22860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971600" y="4941168"/>
          <a:ext cx="3427412" cy="474663"/>
        </p:xfrm>
        <a:graphic>
          <a:graphicData uri="http://schemas.openxmlformats.org/presentationml/2006/ole">
            <p:oleObj spid="_x0000_s24581" name="Equation" r:id="rId6" imgW="1650960" imgH="22860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971600" y="5430838"/>
          <a:ext cx="7197725" cy="950912"/>
        </p:xfrm>
        <a:graphic>
          <a:graphicData uri="http://schemas.openxmlformats.org/presentationml/2006/ole">
            <p:oleObj spid="_x0000_s24582" name="Equation" r:id="rId7" imgW="3466800" imgH="457200" progId="Equation.3">
              <p:embed/>
            </p:oleObj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915816" y="3645024"/>
            <a:ext cx="2592288" cy="2232248"/>
            <a:chOff x="2915816" y="3645024"/>
            <a:chExt cx="2592288" cy="2232248"/>
          </a:xfrm>
        </p:grpSpPr>
        <p:sp>
          <p:nvSpPr>
            <p:cNvPr id="15" name="Right Brace 14"/>
            <p:cNvSpPr/>
            <p:nvPr/>
          </p:nvSpPr>
          <p:spPr>
            <a:xfrm rot="16200000">
              <a:off x="4103948" y="4473116"/>
              <a:ext cx="216024" cy="2592288"/>
            </a:xfrm>
            <a:prstGeom prst="rightBrac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59832" y="3645024"/>
              <a:ext cx="2232248" cy="7920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Decreasing function of </a:t>
              </a:r>
              <a:r>
                <a:rPr lang="en-US" sz="2400" i="1" dirty="0" smtClean="0"/>
                <a:t>S</a:t>
              </a:r>
              <a:endParaRPr lang="he-IL" sz="2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11960" y="4437112"/>
              <a:ext cx="0" cy="1224136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580112" y="3645024"/>
            <a:ext cx="2592288" cy="2232248"/>
            <a:chOff x="2915816" y="3645024"/>
            <a:chExt cx="2592288" cy="2232248"/>
          </a:xfrm>
        </p:grpSpPr>
        <p:sp>
          <p:nvSpPr>
            <p:cNvPr id="28" name="Right Brace 27"/>
            <p:cNvSpPr/>
            <p:nvPr/>
          </p:nvSpPr>
          <p:spPr>
            <a:xfrm rot="16200000">
              <a:off x="4103948" y="4473116"/>
              <a:ext cx="216024" cy="2592288"/>
            </a:xfrm>
            <a:prstGeom prst="rightBrac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059832" y="3645024"/>
              <a:ext cx="2232248" cy="7920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Decreasing function of </a:t>
              </a:r>
              <a:r>
                <a:rPr lang="en-US" sz="2400" i="1" dirty="0" smtClean="0"/>
                <a:t>S</a:t>
              </a:r>
              <a:endParaRPr lang="he-IL" sz="2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211960" y="4437112"/>
              <a:ext cx="0" cy="1224136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411760" y="3645024"/>
            <a:ext cx="2232248" cy="1872208"/>
            <a:chOff x="3059832" y="3645024"/>
            <a:chExt cx="2232248" cy="1872208"/>
          </a:xfrm>
        </p:grpSpPr>
        <p:sp>
          <p:nvSpPr>
            <p:cNvPr id="33" name="Rounded Rectangle 32"/>
            <p:cNvSpPr/>
            <p:nvPr/>
          </p:nvSpPr>
          <p:spPr>
            <a:xfrm>
              <a:off x="3059832" y="3645024"/>
              <a:ext cx="2232248" cy="7920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By the FKG inequality</a:t>
              </a:r>
              <a:endParaRPr lang="he-IL" sz="24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211960" y="4437112"/>
              <a:ext cx="0" cy="1080120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7544" y="1412776"/>
            <a:ext cx="8136904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6538" indent="-236538"/>
            <a:r>
              <a:rPr lang="en-US" sz="2400" b="1" u="sng" dirty="0" smtClean="0">
                <a:latin typeface="+mj-lt"/>
              </a:rPr>
              <a:t>Some Known CRSs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baseline="30000" dirty="0" smtClean="0">
                <a:latin typeface="+mj-lt"/>
              </a:rPr>
              <a:t>-2</a:t>
            </a:r>
            <a:r>
              <a:rPr lang="en-US" sz="2400" i="1" baseline="30000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)-balanced monotone CRS for </a:t>
            </a:r>
            <a:r>
              <a:rPr lang="en-US" sz="2400" u="sng" dirty="0" smtClean="0">
                <a:latin typeface="+mj-lt"/>
              </a:rPr>
              <a:t>matching </a:t>
            </a:r>
            <a:r>
              <a:rPr lang="en-US" sz="2400" u="sng" dirty="0" err="1" smtClean="0">
                <a:latin typeface="+mj-lt"/>
              </a:rPr>
              <a:t>polytopes</a:t>
            </a:r>
            <a:endParaRPr lang="en-US" sz="2400" u="sng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(1 –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baseline="30000" dirty="0" smtClean="0">
                <a:latin typeface="+mj-lt"/>
              </a:rPr>
              <a:t>-</a:t>
            </a:r>
            <a:r>
              <a:rPr lang="en-US" sz="2400" i="1" baseline="30000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)/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)-balanced monotone CRS for </a:t>
            </a:r>
            <a:r>
              <a:rPr lang="en-US" sz="2400" u="sng" dirty="0" err="1" smtClean="0">
                <a:latin typeface="+mj-lt"/>
              </a:rPr>
              <a:t>matroid</a:t>
            </a:r>
            <a:r>
              <a:rPr lang="en-US" sz="2400" u="sng" dirty="0" smtClean="0">
                <a:latin typeface="+mj-lt"/>
              </a:rPr>
              <a:t> </a:t>
            </a:r>
            <a:r>
              <a:rPr lang="en-US" sz="2400" u="sng" dirty="0" err="1" smtClean="0">
                <a:latin typeface="+mj-lt"/>
              </a:rPr>
              <a:t>polytopes</a:t>
            </a:r>
            <a:endParaRPr lang="en-US" sz="2400" u="sng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(1 – </a:t>
            </a:r>
            <a:r>
              <a:rPr lang="el-GR" sz="2400" i="1" dirty="0" smtClean="0">
                <a:latin typeface="+mj-lt"/>
              </a:rPr>
              <a:t>ε</a:t>
            </a:r>
            <a:r>
              <a:rPr lang="en-US" sz="2400" dirty="0" smtClean="0">
                <a:latin typeface="+mj-lt"/>
              </a:rPr>
              <a:t>, 1 – </a:t>
            </a:r>
            <a:r>
              <a:rPr lang="el-GR" sz="2400" i="1" dirty="0" smtClean="0"/>
              <a:t>ε</a:t>
            </a:r>
            <a:r>
              <a:rPr lang="en-US" sz="2400" dirty="0" smtClean="0"/>
              <a:t>)-balanced monotone CRS for </a:t>
            </a:r>
            <a:r>
              <a:rPr lang="en-US" sz="2400" u="sng" dirty="0" smtClean="0"/>
              <a:t>knapsack </a:t>
            </a:r>
            <a:r>
              <a:rPr lang="en-US" sz="2400" u="sng" dirty="0" err="1" smtClean="0"/>
              <a:t>polytopes</a:t>
            </a:r>
            <a:endParaRPr lang="en-US" sz="2400" u="sng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Examples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7544" y="3212976"/>
            <a:ext cx="8136904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There is a 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baseline="30000" dirty="0" smtClean="0">
                <a:latin typeface="+mj-lt"/>
              </a:rPr>
              <a:t>-4</a:t>
            </a:r>
            <a:r>
              <a:rPr lang="en-US" sz="2400" i="1" baseline="30000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)-balanced CRS for the intersection of two matching constraints.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For 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1/4, we get </a:t>
            </a:r>
            <a:r>
              <a:rPr lang="en-US" sz="2400" dirty="0" smtClean="0">
                <a:latin typeface="+mj-lt"/>
                <a:sym typeface="Symbol"/>
              </a:rPr>
              <a:t> 0.092-approximation.</a:t>
            </a:r>
            <a:endParaRPr lang="en-US" sz="2400" dirty="0" smtClean="0">
              <a:latin typeface="+mj-lt"/>
            </a:endParaRPr>
          </a:p>
          <a:p>
            <a:pPr marL="231775" indent="-231775"/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  <p:pic>
        <p:nvPicPr>
          <p:cNvPr id="25603" name="Picture 3" descr="C:\Users\User\AppData\Local\Microsoft\Windows\INetCache\IE\Y9ZPU0H5\mm8_girlwithcountingblocks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368152" cy="1368152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611560" y="4653136"/>
            <a:ext cx="6264696" cy="1152128"/>
          </a:xfrm>
          <a:prstGeom prst="cloudCallout">
            <a:avLst>
              <a:gd name="adj1" fmla="val -8598"/>
              <a:gd name="adj2" fmla="val -971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GB" sz="2400" dirty="0" smtClean="0"/>
              <a:t>Involving two different graph.</a:t>
            </a:r>
            <a:endParaRPr lang="he-IL" sz="2400" dirty="0"/>
          </a:p>
        </p:txBody>
      </p:sp>
      <p:sp>
        <p:nvSpPr>
          <p:cNvPr id="10" name="Cloud Callout 9"/>
          <p:cNvSpPr/>
          <p:nvPr/>
        </p:nvSpPr>
        <p:spPr>
          <a:xfrm>
            <a:off x="683568" y="3140968"/>
            <a:ext cx="4896544" cy="1152128"/>
          </a:xfrm>
          <a:prstGeom prst="cloudCallout">
            <a:avLst>
              <a:gd name="adj1" fmla="val -24989"/>
              <a:gd name="adj2" fmla="val -681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GB" sz="2400" dirty="0" smtClean="0"/>
              <a:t>Requires </a:t>
            </a:r>
            <a:r>
              <a:rPr lang="en-GB" sz="2400" dirty="0" err="1" smtClean="0"/>
              <a:t>preprocessing</a:t>
            </a:r>
            <a:r>
              <a:rPr lang="en-GB" sz="2400" dirty="0" smtClean="0"/>
              <a:t>.</a:t>
            </a:r>
            <a:endParaRPr lang="he-IL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67544" y="4653136"/>
            <a:ext cx="8136904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There is a 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(</a:t>
            </a:r>
            <a:r>
              <a:rPr lang="en-US" sz="2400" i="1" dirty="0" smtClean="0"/>
              <a:t>e</a:t>
            </a:r>
            <a:r>
              <a:rPr lang="en-US" sz="2400" baseline="30000" dirty="0" smtClean="0"/>
              <a:t>-2</a:t>
            </a:r>
            <a:r>
              <a:rPr lang="en-US" sz="2400" i="1" baseline="30000" dirty="0" smtClean="0"/>
              <a:t>b</a:t>
            </a:r>
            <a:r>
              <a:rPr lang="en-US" sz="2400" dirty="0" smtClean="0">
                <a:latin typeface="+mj-lt"/>
              </a:rPr>
              <a:t> –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baseline="30000" dirty="0" smtClean="0">
                <a:latin typeface="+mj-lt"/>
              </a:rPr>
              <a:t>-3</a:t>
            </a:r>
            <a:r>
              <a:rPr lang="en-US" sz="2400" i="1" baseline="30000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)/</a:t>
            </a:r>
            <a:r>
              <a:rPr lang="en-US" sz="2400" i="1" dirty="0" smtClean="0">
                <a:latin typeface="+mj-lt"/>
              </a:rPr>
              <a:t>b </a:t>
            </a:r>
            <a:r>
              <a:rPr lang="en-US" sz="2400" dirty="0" smtClean="0">
                <a:latin typeface="+mj-lt"/>
              </a:rPr>
              <a:t>- </a:t>
            </a:r>
            <a:r>
              <a:rPr lang="el-GR" sz="2400" i="1" dirty="0" smtClean="0">
                <a:latin typeface="+mj-lt"/>
              </a:rPr>
              <a:t>ε</a:t>
            </a:r>
            <a:r>
              <a:rPr lang="en-US" sz="2400" dirty="0" smtClean="0">
                <a:latin typeface="+mj-lt"/>
              </a:rPr>
              <a:t>)-balanced CRS for the intersection of a matching, a </a:t>
            </a:r>
            <a:r>
              <a:rPr lang="en-US" sz="2400" dirty="0" err="1" smtClean="0">
                <a:latin typeface="+mj-lt"/>
              </a:rPr>
              <a:t>matroid</a:t>
            </a:r>
            <a:r>
              <a:rPr lang="en-US" sz="2400" dirty="0" smtClean="0">
                <a:latin typeface="+mj-lt"/>
              </a:rPr>
              <a:t> and a knapsack constraints.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For 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0.4, we get </a:t>
            </a:r>
            <a:r>
              <a:rPr lang="en-US" sz="2400" dirty="0" smtClean="0">
                <a:latin typeface="+mj-lt"/>
                <a:sym typeface="Symbol"/>
              </a:rPr>
              <a:t> 0.148-approximation.</a:t>
            </a:r>
            <a:endParaRPr lang="en-US" sz="2400" dirty="0" smtClean="0">
              <a:latin typeface="+mj-lt"/>
            </a:endParaRPr>
          </a:p>
          <a:p>
            <a:pPr marL="231775" indent="-231775"/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  <p:bldP spid="7" grpId="0" uiExpand="1" build="allAtOnce" animBg="1"/>
      <p:bldP spid="8" grpId="0" animBg="1"/>
      <p:bldP spid="8" grpId="1" animBg="1"/>
      <p:bldP spid="10" grpId="0" animBg="1"/>
      <p:bldP spid="10" grpId="1" animBg="1"/>
      <p:bldP spid="11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1628800"/>
            <a:ext cx="813690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r>
              <a:rPr lang="en-US" sz="2400" dirty="0" smtClean="0">
                <a:latin typeface="+mj-lt"/>
              </a:rPr>
              <a:t>Quick (often non-optimal) approximation for involved constraints formed as the intersection of simple constraints.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475656" y="2780928"/>
            <a:ext cx="2088232" cy="1080120"/>
            <a:chOff x="1475656" y="2780928"/>
            <a:chExt cx="2088232" cy="1080120"/>
          </a:xfrm>
        </p:grpSpPr>
        <p:sp>
          <p:nvSpPr>
            <p:cNvPr id="7" name="Right Arrow 6"/>
            <p:cNvSpPr/>
            <p:nvPr/>
          </p:nvSpPr>
          <p:spPr>
            <a:xfrm rot="5400000">
              <a:off x="2267744" y="2708920"/>
              <a:ext cx="504056" cy="64807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75656" y="3356992"/>
              <a:ext cx="2088232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45720" rIns="91440" rtlCol="1" anchor="t" anchorCtr="0"/>
            <a:lstStyle/>
            <a:p>
              <a:pPr algn="ctr"/>
              <a:r>
                <a:rPr lang="en-US" sz="2400" dirty="0" smtClean="0">
                  <a:latin typeface="+mj-lt"/>
                </a:rPr>
                <a:t>Quick to prove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36096" y="2780928"/>
            <a:ext cx="2088232" cy="1080120"/>
            <a:chOff x="5436096" y="2780928"/>
            <a:chExt cx="2088232" cy="1080120"/>
          </a:xfrm>
        </p:grpSpPr>
        <p:sp>
          <p:nvSpPr>
            <p:cNvPr id="9" name="Right Arrow 8"/>
            <p:cNvSpPr/>
            <p:nvPr/>
          </p:nvSpPr>
          <p:spPr>
            <a:xfrm rot="5400000">
              <a:off x="6228184" y="2708920"/>
              <a:ext cx="504056" cy="64807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436096" y="3356992"/>
              <a:ext cx="2088232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45720" rIns="91440" rtlCol="1" anchor="t" anchorCtr="0"/>
            <a:lstStyle/>
            <a:p>
              <a:pPr algn="ctr"/>
              <a:r>
                <a:rPr lang="en-US" sz="2400" dirty="0" smtClean="0">
                  <a:latin typeface="+mj-lt"/>
                </a:rPr>
                <a:t>Often efficient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67544" y="4509120"/>
            <a:ext cx="813690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 same ideas can be extended also to </a:t>
            </a:r>
            <a:r>
              <a:rPr lang="en-US" sz="2400" dirty="0" err="1" smtClean="0">
                <a:latin typeface="+mj-lt"/>
              </a:rPr>
              <a:t>submodular</a:t>
            </a:r>
            <a:r>
              <a:rPr lang="en-US" sz="2400" dirty="0" smtClean="0">
                <a:latin typeface="+mj-lt"/>
              </a:rPr>
              <a:t> objective functions.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True also for the rest of the talk.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1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994400" algn="l"/>
                <a:tab pos="6908800" algn="l"/>
              </a:tabLst>
            </a:pPr>
            <a:r>
              <a:rPr lang="en-US" sz="4000" dirty="0" smtClean="0"/>
              <a:t>Stochastic Probing - Application</a:t>
            </a:r>
            <a:endParaRPr lang="he-I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1412776"/>
            <a:ext cx="8136904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/>
            <a:r>
              <a:rPr lang="en-US" sz="2400" b="1" u="sng" dirty="0" smtClean="0">
                <a:latin typeface="+mj-lt"/>
              </a:rPr>
              <a:t>Setting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ground set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Every element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has a weight </a:t>
            </a:r>
            <a:r>
              <a:rPr lang="en-US" sz="2400" i="1" dirty="0" smtClean="0">
                <a:sym typeface="Symbol"/>
              </a:rPr>
              <a:t>w</a:t>
            </a:r>
            <a:r>
              <a:rPr lang="en-US" sz="2400" i="1" baseline="-25000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.</a:t>
            </a: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Every element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is active with</a:t>
            </a:r>
            <a:r>
              <a:rPr lang="en-US" sz="2400" dirty="0" smtClean="0">
                <a:latin typeface="+mj-lt"/>
              </a:rPr>
              <a:t> probability </a:t>
            </a:r>
            <a:r>
              <a:rPr lang="en-US" sz="2400" i="1" dirty="0" err="1" smtClean="0">
                <a:latin typeface="+mj-lt"/>
              </a:rPr>
              <a:t>p</a:t>
            </a:r>
            <a:r>
              <a:rPr lang="en-US" sz="2400" i="1" baseline="-25000" dirty="0" err="1" smtClean="0">
                <a:latin typeface="+mj-lt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.</a:t>
            </a:r>
          </a:p>
        </p:txBody>
      </p:sp>
      <p:pic>
        <p:nvPicPr>
          <p:cNvPr id="26626" name="Picture 2" descr="C:\Users\User\AppData\Local\Microsoft\Windows\INetCache\IE\P9KSO4OT\dice-303769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06101"/>
            <a:ext cx="1008112" cy="110667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467544" y="3212976"/>
            <a:ext cx="8136904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/>
            <a:r>
              <a:rPr lang="en-US" sz="2400" b="1" u="sng" dirty="0" smtClean="0">
                <a:latin typeface="+mj-lt"/>
              </a:rPr>
              <a:t>Algorithm (Policy)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Can decide in each step which element to probe (if any).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When an element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 </a:t>
            </a:r>
            <a:r>
              <a:rPr lang="en-US" sz="2400" i="1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 is probed: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sym typeface="Symbol"/>
              </a:rPr>
              <a:t>The algorithm learns whether </a:t>
            </a:r>
            <a:r>
              <a:rPr lang="en-US" sz="2400" i="1" dirty="0" smtClean="0">
                <a:latin typeface="+mj-lt"/>
                <a:sym typeface="Symbol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 is active.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sym typeface="Symbol"/>
              </a:rPr>
              <a:t>If </a:t>
            </a:r>
            <a:r>
              <a:rPr lang="en-US" sz="2400" i="1" dirty="0" smtClean="0">
                <a:latin typeface="+mj-lt"/>
                <a:sym typeface="Symbol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 is active it must be added to </a:t>
            </a:r>
            <a:r>
              <a:rPr lang="en-US" sz="2400" dirty="0" smtClean="0">
                <a:latin typeface="+mj-lt"/>
                <a:sym typeface="Symbol"/>
              </a:rPr>
              <a:t>the solution</a:t>
            </a:r>
            <a:r>
              <a:rPr lang="en-US" sz="2400" dirty="0" smtClean="0">
                <a:latin typeface="+mj-lt"/>
                <a:sym typeface="Symbol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64088" y="1772816"/>
            <a:ext cx="2439888" cy="936104"/>
            <a:chOff x="5364088" y="1772816"/>
            <a:chExt cx="2439888" cy="936104"/>
          </a:xfrm>
        </p:grpSpPr>
        <p:sp>
          <p:nvSpPr>
            <p:cNvPr id="9" name="Rounded Rectangle 8"/>
            <p:cNvSpPr/>
            <p:nvPr/>
          </p:nvSpPr>
          <p:spPr>
            <a:xfrm>
              <a:off x="6588224" y="1772816"/>
              <a:ext cx="1215752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rtlCol="1" anchor="t" anchorCtr="0"/>
            <a:lstStyle/>
            <a:p>
              <a:pPr marL="231775" indent="-231775" algn="ctr"/>
              <a:r>
                <a:rPr lang="en-US" sz="2400" dirty="0" smtClean="0">
                  <a:latin typeface="+mj-lt"/>
                </a:rPr>
                <a:t>Known</a:t>
              </a:r>
              <a:endParaRPr lang="en-US" sz="2400" dirty="0" smtClean="0">
                <a:latin typeface="+mj-lt"/>
                <a:sym typeface="Symbol"/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>
              <a:off x="5364088" y="2060848"/>
              <a:ext cx="1224136" cy="360040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732240" y="2348880"/>
              <a:ext cx="72008" cy="360040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2987824" y="6165304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Oval 16"/>
          <p:cNvSpPr/>
          <p:nvPr/>
        </p:nvSpPr>
        <p:spPr>
          <a:xfrm>
            <a:off x="3923928" y="6165304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Oval 17"/>
          <p:cNvSpPr/>
          <p:nvPr/>
        </p:nvSpPr>
        <p:spPr>
          <a:xfrm>
            <a:off x="4932040" y="6165304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Oval 18"/>
          <p:cNvSpPr/>
          <p:nvPr/>
        </p:nvSpPr>
        <p:spPr>
          <a:xfrm>
            <a:off x="5868144" y="6165304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Down Arrow 21"/>
          <p:cNvSpPr/>
          <p:nvPr/>
        </p:nvSpPr>
        <p:spPr>
          <a:xfrm>
            <a:off x="3923928" y="5733256"/>
            <a:ext cx="216024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Down Arrow 22"/>
          <p:cNvSpPr/>
          <p:nvPr/>
        </p:nvSpPr>
        <p:spPr>
          <a:xfrm>
            <a:off x="5868144" y="5733256"/>
            <a:ext cx="216024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Down Arrow 23"/>
          <p:cNvSpPr/>
          <p:nvPr/>
        </p:nvSpPr>
        <p:spPr>
          <a:xfrm>
            <a:off x="2987824" y="5733256"/>
            <a:ext cx="216024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Freeform 24"/>
          <p:cNvSpPr/>
          <p:nvPr/>
        </p:nvSpPr>
        <p:spPr>
          <a:xfrm flipV="1">
            <a:off x="3669695" y="5805264"/>
            <a:ext cx="2566610" cy="694266"/>
          </a:xfrm>
          <a:custGeom>
            <a:avLst/>
            <a:gdLst>
              <a:gd name="connsiteX0" fmla="*/ 147562 w 2566610"/>
              <a:gd name="connsiteY0" fmla="*/ 58057 h 694266"/>
              <a:gd name="connsiteX1" fmla="*/ 612019 w 2566610"/>
              <a:gd name="connsiteY1" fmla="*/ 87086 h 694266"/>
              <a:gd name="connsiteX2" fmla="*/ 1337734 w 2566610"/>
              <a:gd name="connsiteY2" fmla="*/ 522514 h 694266"/>
              <a:gd name="connsiteX3" fmla="*/ 2194076 w 2566610"/>
              <a:gd name="connsiteY3" fmla="*/ 58057 h 694266"/>
              <a:gd name="connsiteX4" fmla="*/ 2556934 w 2566610"/>
              <a:gd name="connsiteY4" fmla="*/ 174171 h 694266"/>
              <a:gd name="connsiteX5" fmla="*/ 2252134 w 2566610"/>
              <a:gd name="connsiteY5" fmla="*/ 580571 h 694266"/>
              <a:gd name="connsiteX6" fmla="*/ 1265162 w 2566610"/>
              <a:gd name="connsiteY6" fmla="*/ 667657 h 694266"/>
              <a:gd name="connsiteX7" fmla="*/ 191105 w 2566610"/>
              <a:gd name="connsiteY7" fmla="*/ 420914 h 694266"/>
              <a:gd name="connsiteX8" fmla="*/ 147562 w 2566610"/>
              <a:gd name="connsiteY8" fmla="*/ 58057 h 69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6610" h="694266">
                <a:moveTo>
                  <a:pt x="147562" y="58057"/>
                </a:moveTo>
                <a:cubicBezTo>
                  <a:pt x="217714" y="2419"/>
                  <a:pt x="413657" y="9677"/>
                  <a:pt x="612019" y="87086"/>
                </a:cubicBezTo>
                <a:cubicBezTo>
                  <a:pt x="810381" y="164495"/>
                  <a:pt x="1074058" y="527352"/>
                  <a:pt x="1337734" y="522514"/>
                </a:cubicBezTo>
                <a:cubicBezTo>
                  <a:pt x="1601410" y="517676"/>
                  <a:pt x="1990876" y="116114"/>
                  <a:pt x="2194076" y="58057"/>
                </a:cubicBezTo>
                <a:cubicBezTo>
                  <a:pt x="2397276" y="0"/>
                  <a:pt x="2547258" y="87085"/>
                  <a:pt x="2556934" y="174171"/>
                </a:cubicBezTo>
                <a:cubicBezTo>
                  <a:pt x="2566610" y="261257"/>
                  <a:pt x="2467429" y="498323"/>
                  <a:pt x="2252134" y="580571"/>
                </a:cubicBezTo>
                <a:cubicBezTo>
                  <a:pt x="2036839" y="662819"/>
                  <a:pt x="1608667" y="694266"/>
                  <a:pt x="1265162" y="667657"/>
                </a:cubicBezTo>
                <a:cubicBezTo>
                  <a:pt x="921657" y="641048"/>
                  <a:pt x="382210" y="520095"/>
                  <a:pt x="191105" y="420914"/>
                </a:cubicBezTo>
                <a:cubicBezTo>
                  <a:pt x="0" y="321733"/>
                  <a:pt x="77410" y="113695"/>
                  <a:pt x="147562" y="5805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ounded Rectangle 6"/>
          <p:cNvSpPr/>
          <p:nvPr/>
        </p:nvSpPr>
        <p:spPr>
          <a:xfrm>
            <a:off x="467544" y="5301208"/>
            <a:ext cx="81369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/>
            <a:r>
              <a:rPr lang="en-US" sz="2400" b="1" u="sng" dirty="0" smtClean="0">
                <a:latin typeface="+mj-lt"/>
              </a:rPr>
              <a:t>Objective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Construct a maximum weight solution.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 probing must obey two constraints: inner and outer.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uiExpand="1" build="allAtOnce" animBg="1"/>
      <p:bldP spid="16" grpId="0" animBg="1"/>
      <p:bldP spid="17" grpId="0" animBg="1"/>
      <p:bldP spid="18" grpId="0" animBg="1"/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7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Probing (cont.)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700808"/>
            <a:ext cx="81369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/>
            <a:r>
              <a:rPr lang="en-US" sz="2400" b="1" u="sng" dirty="0" smtClean="0">
                <a:latin typeface="+mj-lt"/>
              </a:rPr>
              <a:t>Inner Constraint</a:t>
            </a:r>
          </a:p>
          <a:p>
            <a:r>
              <a:rPr lang="en-US" sz="2400" dirty="0" smtClean="0">
                <a:latin typeface="+mj-lt"/>
              </a:rPr>
              <a:t>The solution must obey an inner </a:t>
            </a:r>
            <a:r>
              <a:rPr lang="en-US" sz="2400" dirty="0" smtClean="0"/>
              <a:t>constraint </a:t>
            </a:r>
            <a:r>
              <a:rPr lang="en-US" sz="2400" i="1" dirty="0" smtClean="0"/>
              <a:t>F</a:t>
            </a:r>
            <a:r>
              <a:rPr lang="en-US" sz="2400" baseline="-25000" dirty="0" smtClean="0"/>
              <a:t>in</a:t>
            </a:r>
            <a:r>
              <a:rPr lang="en-US" sz="2400" i="1" dirty="0" smtClean="0"/>
              <a:t> </a:t>
            </a:r>
            <a:r>
              <a:rPr lang="en-US" sz="2400" dirty="0" smtClean="0">
                <a:sym typeface="Symbol"/>
              </a:rPr>
              <a:t> 2</a:t>
            </a:r>
            <a:r>
              <a:rPr lang="en-US" sz="2400" i="1" baseline="30000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with relaxation </a:t>
            </a:r>
            <a:r>
              <a:rPr lang="en-US" sz="2400" i="1" dirty="0" smtClean="0">
                <a:sym typeface="Symbol"/>
              </a:rPr>
              <a:t>P</a:t>
            </a:r>
            <a:r>
              <a:rPr lang="en-US" sz="2400" baseline="-25000" dirty="0" smtClean="0">
                <a:sym typeface="Symbol"/>
              </a:rPr>
              <a:t>in</a:t>
            </a:r>
            <a:r>
              <a:rPr lang="en-US" sz="2400" dirty="0" smtClean="0">
                <a:sym typeface="Symbol"/>
              </a:rPr>
              <a:t>.</a:t>
            </a:r>
            <a:endParaRPr lang="en-US" sz="2400" u="sng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95536" y="3068960"/>
            <a:ext cx="81369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/>
            <a:r>
              <a:rPr lang="en-US" sz="2400" b="1" u="sng" dirty="0" smtClean="0">
                <a:latin typeface="+mj-lt"/>
              </a:rPr>
              <a:t>Outer Constraint</a:t>
            </a:r>
          </a:p>
          <a:p>
            <a:r>
              <a:rPr lang="en-US" sz="2400" dirty="0" smtClean="0">
                <a:latin typeface="+mj-lt"/>
              </a:rPr>
              <a:t>The set of probed elements must obey an outer </a:t>
            </a:r>
            <a:r>
              <a:rPr lang="en-US" sz="2400" dirty="0" smtClean="0"/>
              <a:t>constraint     </a:t>
            </a:r>
            <a:r>
              <a:rPr lang="en-US" sz="2400" i="1" dirty="0" err="1" smtClean="0"/>
              <a:t>F</a:t>
            </a:r>
            <a:r>
              <a:rPr lang="en-US" sz="2400" baseline="-25000" dirty="0" err="1" smtClean="0"/>
              <a:t>out</a:t>
            </a:r>
            <a:r>
              <a:rPr lang="en-US" sz="2400" i="1" dirty="0" smtClean="0"/>
              <a:t> </a:t>
            </a:r>
            <a:r>
              <a:rPr lang="en-US" sz="2400" dirty="0" smtClean="0">
                <a:sym typeface="Symbol"/>
              </a:rPr>
              <a:t> 2</a:t>
            </a:r>
            <a:r>
              <a:rPr lang="en-US" sz="2400" i="1" baseline="30000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with relaxation </a:t>
            </a:r>
            <a:r>
              <a:rPr lang="en-US" sz="2400" i="1" dirty="0" smtClean="0">
                <a:sym typeface="Symbol"/>
              </a:rPr>
              <a:t>P</a:t>
            </a:r>
            <a:r>
              <a:rPr lang="en-US" sz="2400" baseline="-25000" dirty="0" smtClean="0">
                <a:sym typeface="Symbol"/>
              </a:rPr>
              <a:t>out</a:t>
            </a:r>
            <a:r>
              <a:rPr lang="en-US" sz="2400" dirty="0" smtClean="0">
                <a:sym typeface="Symbol"/>
              </a:rPr>
              <a:t>.</a:t>
            </a:r>
            <a:endParaRPr lang="en-US" sz="2400" u="sng" dirty="0" smtClean="0"/>
          </a:p>
        </p:txBody>
      </p:sp>
      <p:sp>
        <p:nvSpPr>
          <p:cNvPr id="8" name="Oval 7"/>
          <p:cNvSpPr/>
          <p:nvPr/>
        </p:nvSpPr>
        <p:spPr>
          <a:xfrm>
            <a:off x="2987824" y="594928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Oval 8"/>
          <p:cNvSpPr/>
          <p:nvPr/>
        </p:nvSpPr>
        <p:spPr>
          <a:xfrm>
            <a:off x="3923928" y="5949280"/>
            <a:ext cx="216024" cy="216024"/>
          </a:xfrm>
          <a:prstGeom prst="ellipse">
            <a:avLst/>
          </a:prstGeom>
          <a:solidFill>
            <a:srgbClr val="00D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Oval 9"/>
          <p:cNvSpPr/>
          <p:nvPr/>
        </p:nvSpPr>
        <p:spPr>
          <a:xfrm>
            <a:off x="4932040" y="594928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Oval 10"/>
          <p:cNvSpPr/>
          <p:nvPr/>
        </p:nvSpPr>
        <p:spPr>
          <a:xfrm>
            <a:off x="5868144" y="5949280"/>
            <a:ext cx="216024" cy="216024"/>
          </a:xfrm>
          <a:prstGeom prst="ellipse">
            <a:avLst/>
          </a:prstGeom>
          <a:solidFill>
            <a:srgbClr val="00D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Down Arrow 11"/>
          <p:cNvSpPr/>
          <p:nvPr/>
        </p:nvSpPr>
        <p:spPr>
          <a:xfrm>
            <a:off x="3923928" y="5517232"/>
            <a:ext cx="216024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Down Arrow 12"/>
          <p:cNvSpPr/>
          <p:nvPr/>
        </p:nvSpPr>
        <p:spPr>
          <a:xfrm>
            <a:off x="5868144" y="5517232"/>
            <a:ext cx="216024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Down Arrow 13"/>
          <p:cNvSpPr/>
          <p:nvPr/>
        </p:nvSpPr>
        <p:spPr>
          <a:xfrm>
            <a:off x="2987824" y="5517232"/>
            <a:ext cx="216024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Freeform 14"/>
          <p:cNvSpPr/>
          <p:nvPr/>
        </p:nvSpPr>
        <p:spPr>
          <a:xfrm flipV="1">
            <a:off x="3669695" y="5589240"/>
            <a:ext cx="2566610" cy="694266"/>
          </a:xfrm>
          <a:custGeom>
            <a:avLst/>
            <a:gdLst>
              <a:gd name="connsiteX0" fmla="*/ 147562 w 2566610"/>
              <a:gd name="connsiteY0" fmla="*/ 58057 h 694266"/>
              <a:gd name="connsiteX1" fmla="*/ 612019 w 2566610"/>
              <a:gd name="connsiteY1" fmla="*/ 87086 h 694266"/>
              <a:gd name="connsiteX2" fmla="*/ 1337734 w 2566610"/>
              <a:gd name="connsiteY2" fmla="*/ 522514 h 694266"/>
              <a:gd name="connsiteX3" fmla="*/ 2194076 w 2566610"/>
              <a:gd name="connsiteY3" fmla="*/ 58057 h 694266"/>
              <a:gd name="connsiteX4" fmla="*/ 2556934 w 2566610"/>
              <a:gd name="connsiteY4" fmla="*/ 174171 h 694266"/>
              <a:gd name="connsiteX5" fmla="*/ 2252134 w 2566610"/>
              <a:gd name="connsiteY5" fmla="*/ 580571 h 694266"/>
              <a:gd name="connsiteX6" fmla="*/ 1265162 w 2566610"/>
              <a:gd name="connsiteY6" fmla="*/ 667657 h 694266"/>
              <a:gd name="connsiteX7" fmla="*/ 191105 w 2566610"/>
              <a:gd name="connsiteY7" fmla="*/ 420914 h 694266"/>
              <a:gd name="connsiteX8" fmla="*/ 147562 w 2566610"/>
              <a:gd name="connsiteY8" fmla="*/ 58057 h 69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6610" h="694266">
                <a:moveTo>
                  <a:pt x="147562" y="58057"/>
                </a:moveTo>
                <a:cubicBezTo>
                  <a:pt x="217714" y="2419"/>
                  <a:pt x="413657" y="9677"/>
                  <a:pt x="612019" y="87086"/>
                </a:cubicBezTo>
                <a:cubicBezTo>
                  <a:pt x="810381" y="164495"/>
                  <a:pt x="1074058" y="527352"/>
                  <a:pt x="1337734" y="522514"/>
                </a:cubicBezTo>
                <a:cubicBezTo>
                  <a:pt x="1601410" y="517676"/>
                  <a:pt x="1990876" y="116114"/>
                  <a:pt x="2194076" y="58057"/>
                </a:cubicBezTo>
                <a:cubicBezTo>
                  <a:pt x="2397276" y="0"/>
                  <a:pt x="2547258" y="87085"/>
                  <a:pt x="2556934" y="174171"/>
                </a:cubicBezTo>
                <a:cubicBezTo>
                  <a:pt x="2566610" y="261257"/>
                  <a:pt x="2467429" y="498323"/>
                  <a:pt x="2252134" y="580571"/>
                </a:cubicBezTo>
                <a:cubicBezTo>
                  <a:pt x="2036839" y="662819"/>
                  <a:pt x="1608667" y="694266"/>
                  <a:pt x="1265162" y="667657"/>
                </a:cubicBezTo>
                <a:cubicBezTo>
                  <a:pt x="921657" y="641048"/>
                  <a:pt x="382210" y="520095"/>
                  <a:pt x="191105" y="420914"/>
                </a:cubicBezTo>
                <a:cubicBezTo>
                  <a:pt x="0" y="321733"/>
                  <a:pt x="77410" y="113695"/>
                  <a:pt x="147562" y="5805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2" descr="C:\Users\User\AppData\Local\Microsoft\Windows\INetCache\IE\P9KSO4OT\dice-303769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06101"/>
            <a:ext cx="1008112" cy="1106675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3275856" y="4581128"/>
            <a:ext cx="3528392" cy="1034721"/>
            <a:chOff x="3275856" y="4581128"/>
            <a:chExt cx="3528392" cy="1034721"/>
          </a:xfrm>
        </p:grpSpPr>
        <p:sp>
          <p:nvSpPr>
            <p:cNvPr id="17" name="Rounded Rectangle 16"/>
            <p:cNvSpPr/>
            <p:nvPr/>
          </p:nvSpPr>
          <p:spPr>
            <a:xfrm>
              <a:off x="3275856" y="4581128"/>
              <a:ext cx="3528392" cy="50405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rtlCol="1" anchor="t" anchorCtr="0"/>
            <a:lstStyle/>
            <a:p>
              <a:pPr marL="231775" indent="-231775"/>
              <a:r>
                <a:rPr lang="en-US" sz="2400" dirty="0" smtClean="0">
                  <a:latin typeface="+mj-lt"/>
                </a:rPr>
                <a:t>Obeys the inner constraint</a:t>
              </a:r>
              <a:endParaRPr lang="en-US" sz="2400" dirty="0" smtClean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001231" y="5085184"/>
              <a:ext cx="2817" cy="530665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95836" y="4554519"/>
            <a:ext cx="3708412" cy="1034721"/>
            <a:chOff x="3095836" y="4554519"/>
            <a:chExt cx="3708412" cy="1034721"/>
          </a:xfrm>
        </p:grpSpPr>
        <p:grpSp>
          <p:nvGrpSpPr>
            <p:cNvPr id="21" name="Group 20"/>
            <p:cNvGrpSpPr/>
            <p:nvPr/>
          </p:nvGrpSpPr>
          <p:grpSpPr>
            <a:xfrm>
              <a:off x="3203848" y="4554519"/>
              <a:ext cx="3600400" cy="962713"/>
              <a:chOff x="3203848" y="4581128"/>
              <a:chExt cx="3600400" cy="962713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203848" y="4581128"/>
                <a:ext cx="3600400" cy="50405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40" tIns="45720" rIns="91440" rtlCol="1" anchor="t" anchorCtr="0"/>
              <a:lstStyle/>
              <a:p>
                <a:pPr marL="231775" indent="-231775"/>
                <a:r>
                  <a:rPr lang="en-US" sz="2400" dirty="0" smtClean="0">
                    <a:latin typeface="+mj-lt"/>
                  </a:rPr>
                  <a:t>Obeys the outer constraint</a:t>
                </a:r>
                <a:endParaRPr lang="en-US" sz="2400" dirty="0" smtClean="0"/>
              </a:p>
            </p:txBody>
          </p:sp>
          <p:cxnSp>
            <p:nvCxnSpPr>
              <p:cNvPr id="23" name="Straight Arrow Connector 22"/>
              <p:cNvCxnSpPr>
                <a:endCxn id="13" idx="0"/>
              </p:cNvCxnSpPr>
              <p:nvPr/>
            </p:nvCxnSpPr>
            <p:spPr>
              <a:xfrm>
                <a:off x="5796136" y="5085184"/>
                <a:ext cx="180020" cy="458657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>
              <a:endCxn id="14" idx="0"/>
            </p:cNvCxnSpPr>
            <p:nvPr/>
          </p:nvCxnSpPr>
          <p:spPr>
            <a:xfrm flipH="1">
              <a:off x="3095836" y="5085184"/>
              <a:ext cx="324036" cy="432048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4031940" y="5157192"/>
              <a:ext cx="324036" cy="432048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le 28"/>
          <p:cNvSpPr/>
          <p:nvPr/>
        </p:nvSpPr>
        <p:spPr>
          <a:xfrm>
            <a:off x="395536" y="4653136"/>
            <a:ext cx="81369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/>
            <a:r>
              <a:rPr lang="en-US" sz="2400" b="1" u="sng" dirty="0" smtClean="0">
                <a:latin typeface="+mj-lt"/>
              </a:rPr>
              <a:t>Corollary</a:t>
            </a:r>
          </a:p>
          <a:p>
            <a:r>
              <a:rPr lang="en-US" sz="2400" dirty="0" smtClean="0">
                <a:latin typeface="+mj-lt"/>
              </a:rPr>
              <a:t>The algorithm can probe an element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only if adding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does not violate neither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baseline="-25000" dirty="0" smtClean="0">
                <a:latin typeface="+mj-lt"/>
              </a:rPr>
              <a:t>in</a:t>
            </a:r>
            <a:r>
              <a:rPr lang="en-US" sz="2400" dirty="0" smtClean="0">
                <a:latin typeface="+mj-lt"/>
              </a:rPr>
              <a:t> nor </a:t>
            </a:r>
            <a:r>
              <a:rPr lang="en-US" sz="2400" i="1" dirty="0" err="1" smtClean="0">
                <a:latin typeface="+mj-lt"/>
              </a:rPr>
              <a:t>F</a:t>
            </a:r>
            <a:r>
              <a:rPr lang="en-US" sz="2400" baseline="-25000" dirty="0" err="1" smtClean="0">
                <a:latin typeface="+mj-lt"/>
              </a:rPr>
              <a:t>out</a:t>
            </a:r>
            <a:r>
              <a:rPr lang="en-US" sz="2400" dirty="0" smtClean="0">
                <a:latin typeface="+mj-lt"/>
              </a:rPr>
              <a:t>.</a:t>
            </a:r>
            <a:endParaRPr lang="en-US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2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1" descr="C:\Documents and Settings\moranfe\Local Settings\Temporary Internet Files\Content.IE5\A530W8KT\MC9002305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140" y="332657"/>
            <a:ext cx="1505308" cy="129614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95536" y="1700808"/>
            <a:ext cx="8136904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334963"/>
            <a:endParaRPr lang="en-US" sz="2400" b="1" u="sng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5421" y="2492896"/>
            <a:ext cx="542898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i="1" dirty="0" smtClean="0"/>
              <a:t>w</a:t>
            </a:r>
            <a:r>
              <a:rPr lang="en-US" sz="2400" dirty="0" smtClean="0"/>
              <a:t> is the vector of element weights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i="1" dirty="0" smtClean="0"/>
              <a:t>p</a:t>
            </a:r>
            <a:r>
              <a:rPr lang="en-US" sz="2400" dirty="0" smtClean="0"/>
              <a:t> is the vector of activation probabilities</a:t>
            </a:r>
            <a:endParaRPr lang="he-IL" sz="2400" i="1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1772816"/>
            <a:ext cx="2160240" cy="2304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rtlCol="1" anchor="t" anchorCtr="0"/>
          <a:lstStyle/>
          <a:p>
            <a:pPr algn="ctr"/>
            <a:r>
              <a:rPr lang="en-US" sz="2400" b="1" u="sng" dirty="0" smtClean="0"/>
              <a:t>LP</a:t>
            </a:r>
            <a:endParaRPr lang="he-IL" sz="2400" b="1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11560" y="2204864"/>
          <a:ext cx="1944216" cy="1814602"/>
        </p:xfrm>
        <a:graphic>
          <a:graphicData uri="http://schemas.openxmlformats.org/presentationml/2006/ole">
            <p:oleObj spid="_x0000_s27650" name="Equation" r:id="rId4" imgW="952200" imgH="888840" progId="Equation.3">
              <p:embed/>
            </p:oleObj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95536" y="4437112"/>
            <a:ext cx="8136904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/>
            <a:r>
              <a:rPr lang="en-US" sz="2400" b="1" u="sng" dirty="0" smtClean="0">
                <a:latin typeface="+mj-lt"/>
              </a:rPr>
              <a:t>Intuition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) is the probability of probing element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i="1" dirty="0" smtClean="0">
                <a:latin typeface="+mj-lt"/>
              </a:rPr>
              <a:t>y</a:t>
            </a:r>
            <a:r>
              <a:rPr lang="en-US" sz="2400" dirty="0" smtClean="0"/>
              <a:t>(</a:t>
            </a:r>
            <a:r>
              <a:rPr lang="en-US" sz="2400" i="1" dirty="0" smtClean="0"/>
              <a:t>e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+mj-lt"/>
              </a:rPr>
              <a:t> is the probability of element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to be both probed and active.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Every legal algorithm induces a feasible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8" grpId="0"/>
      <p:bldP spid="9" grpId="0" animBg="1"/>
      <p:bldP spid="10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US" dirty="0" smtClean="0"/>
              <a:t>Objective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412776"/>
            <a:ext cx="8136904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/>
            <a:r>
              <a:rPr lang="en-US" sz="2400" dirty="0" smtClean="0">
                <a:latin typeface="+mj-lt"/>
              </a:rPr>
              <a:t>Given: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c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)-balanced monotone CRS </a:t>
            </a:r>
            <a:r>
              <a:rPr lang="en-US" sz="2400" dirty="0" smtClean="0">
                <a:latin typeface="+mj-lt"/>
                <a:sym typeface="Symbol"/>
              </a:rPr>
              <a:t></a:t>
            </a:r>
            <a:r>
              <a:rPr lang="en-US" sz="2400" i="1" baseline="-25000" dirty="0" err="1" smtClean="0">
                <a:latin typeface="+mj-lt"/>
                <a:sym typeface="Symbol"/>
              </a:rPr>
              <a:t>x</a:t>
            </a:r>
            <a:r>
              <a:rPr lang="en-US" sz="2400" baseline="-25000" dirty="0" err="1" smtClean="0">
                <a:latin typeface="+mj-lt"/>
                <a:sym typeface="Symbol"/>
              </a:rPr>
              <a:t>,out</a:t>
            </a:r>
            <a:r>
              <a:rPr lang="en-US" sz="2400" dirty="0" smtClean="0">
                <a:latin typeface="+mj-lt"/>
              </a:rPr>
              <a:t> for 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baseline="-25000" dirty="0" smtClean="0">
                <a:latin typeface="+mj-lt"/>
              </a:rPr>
              <a:t>out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/>
              <a:t>A (</a:t>
            </a:r>
            <a:r>
              <a:rPr lang="en-US" sz="2400" i="1" dirty="0" smtClean="0"/>
              <a:t>b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)-balanced monotone CRS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baseline="-25000" dirty="0" err="1" smtClean="0">
                <a:sym typeface="Symbol"/>
              </a:rPr>
              <a:t>,in</a:t>
            </a:r>
            <a:r>
              <a:rPr lang="en-US" sz="2400" dirty="0" smtClean="0"/>
              <a:t> for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in</a:t>
            </a:r>
            <a:r>
              <a:rPr lang="en-US" sz="2400" dirty="0" smtClean="0"/>
              <a:t>.</a:t>
            </a:r>
          </a:p>
        </p:txBody>
      </p:sp>
      <p:pic>
        <p:nvPicPr>
          <p:cNvPr id="28674" name="Picture 2" descr="C:\Users\User\AppData\Local\Microsoft\Windows\INetCache\IE\P9KSO4OT\target-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230324" cy="1296144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4139952" y="2852936"/>
            <a:ext cx="576064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ounded Rectangle 7"/>
          <p:cNvSpPr/>
          <p:nvPr/>
        </p:nvSpPr>
        <p:spPr>
          <a:xfrm>
            <a:off x="395536" y="3573016"/>
            <a:ext cx="8136904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An algorithm for the stochastic probing with a non-trivial approximation ratio.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Spoiler: we aim for an approximation ratio of </a:t>
            </a:r>
            <a:r>
              <a:rPr lang="en-US" sz="2400" i="1" dirty="0" smtClean="0">
                <a:latin typeface="+mj-lt"/>
              </a:rPr>
              <a:t>b </a:t>
            </a:r>
            <a:r>
              <a:rPr lang="en-US" sz="2400" dirty="0" smtClean="0">
                <a:latin typeface="+mj-lt"/>
                <a:sym typeface="Symbol"/>
              </a:rPr>
              <a:t> </a:t>
            </a:r>
            <a:r>
              <a:rPr lang="en-US" sz="2400" i="1" dirty="0" smtClean="0">
                <a:latin typeface="+mj-lt"/>
                <a:sym typeface="Symbol"/>
              </a:rPr>
              <a:t>c</a:t>
            </a:r>
            <a:r>
              <a:rPr lang="en-US" sz="2400" baseline="-25000" dirty="0" smtClean="0">
                <a:latin typeface="+mj-lt"/>
                <a:sym typeface="Symbol"/>
              </a:rPr>
              <a:t>1</a:t>
            </a:r>
            <a:r>
              <a:rPr lang="en-US" sz="2400" dirty="0" smtClean="0">
                <a:latin typeface="+mj-lt"/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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5536" y="5085184"/>
            <a:ext cx="8136904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>
              <a:buFont typeface="Arial" pitchFamily="34" charset="0"/>
              <a:buChar char="•"/>
            </a:pPr>
            <a:endParaRPr lang="en-US" sz="3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Unfortunately, this is unknown.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We need the CRS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baseline="-25000" dirty="0" err="1" smtClean="0">
                <a:sym typeface="Symbol"/>
              </a:rPr>
              <a:t>,in</a:t>
            </a:r>
            <a:r>
              <a:rPr lang="en-US" sz="2400" dirty="0" smtClean="0">
                <a:latin typeface="+mj-lt"/>
              </a:rPr>
              <a:t> to have an additional property.</a:t>
            </a:r>
            <a:endParaRPr lang="en-US" sz="2400" dirty="0" smtClean="0">
              <a:sym typeface="Symbol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4788024" y="5157192"/>
            <a:ext cx="648072" cy="5760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8" grpId="0" uiExpand="1" build="allAtOnce" animBg="1"/>
      <p:bldP spid="9" grpId="0" uiExpand="1" build="allAtOnce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CRS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95536" y="1268760"/>
            <a:ext cx="8136904" cy="237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ctr" anchorCtr="0"/>
          <a:lstStyle/>
          <a:p>
            <a:pPr marL="231775" indent="-231775"/>
            <a:r>
              <a:rPr lang="en-US" sz="2400" dirty="0" smtClean="0">
                <a:latin typeface="+mj-lt"/>
              </a:rPr>
              <a:t>A CRS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latin typeface="+mj-lt"/>
              </a:rPr>
              <a:t> is ordered if: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smtClean="0">
                <a:sym typeface="Symbol"/>
              </a:rPr>
              <a:t>x  </a:t>
            </a:r>
            <a:r>
              <a:rPr lang="en-US" sz="2400" dirty="0" smtClean="0">
                <a:latin typeface="+mj-lt"/>
              </a:rPr>
              <a:t>constructs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) by examining the elements in a (possibly random) order </a:t>
            </a:r>
            <a:r>
              <a:rPr lang="en-US" sz="2400" dirty="0" smtClean="0">
                <a:latin typeface="+mj-lt"/>
                <a:sym typeface="Symbol"/>
              </a:rPr>
              <a:t>.</a:t>
            </a: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/>
              <a:t>For every examined element </a:t>
            </a:r>
            <a:r>
              <a:rPr lang="en-US" sz="2400" i="1" dirty="0" smtClean="0"/>
              <a:t>e</a:t>
            </a:r>
            <a:r>
              <a:rPr lang="en-US" sz="2400" dirty="0" smtClean="0"/>
              <a:t> the CRS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/>
              <a:t>: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400" dirty="0" smtClean="0"/>
              <a:t>Learns whether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400" dirty="0" smtClean="0"/>
              <a:t>If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i="1" dirty="0" smtClean="0">
                <a:sym typeface="Symbol"/>
              </a:rPr>
              <a:t>S,</a:t>
            </a:r>
            <a:r>
              <a:rPr lang="en-US" sz="2400" dirty="0" smtClean="0">
                <a:sym typeface="Symbol"/>
              </a:rPr>
              <a:t> decides whether to add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to 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).</a:t>
            </a:r>
          </a:p>
        </p:txBody>
      </p:sp>
      <p:pic>
        <p:nvPicPr>
          <p:cNvPr id="29705" name="Picture 9" descr="C:\Users\User\AppData\Local\Microsoft\Windows\INetCache\IE\5IFW5ZHK\queu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198120" cy="1122239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395536" y="3789040"/>
            <a:ext cx="81369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ctr" anchorCtr="0"/>
          <a:lstStyle/>
          <a:p>
            <a:pPr marL="231775" indent="-231775"/>
            <a:r>
              <a:rPr lang="en-US" sz="2400" b="1" u="sng" dirty="0" smtClean="0"/>
              <a:t>Remark</a:t>
            </a:r>
          </a:p>
          <a:p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/>
              <a:t> does not know whether elements that have not been examined yet belong to </a:t>
            </a:r>
            <a:r>
              <a:rPr lang="en-US" sz="2400" i="1" dirty="0" smtClean="0"/>
              <a:t>S</a:t>
            </a:r>
            <a:r>
              <a:rPr lang="en-US" sz="2400" dirty="0" smtClean="0"/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2987824" y="594928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Oval 16"/>
          <p:cNvSpPr/>
          <p:nvPr/>
        </p:nvSpPr>
        <p:spPr>
          <a:xfrm>
            <a:off x="3923928" y="594928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Oval 17"/>
          <p:cNvSpPr/>
          <p:nvPr/>
        </p:nvSpPr>
        <p:spPr>
          <a:xfrm>
            <a:off x="4932040" y="594928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Oval 18"/>
          <p:cNvSpPr/>
          <p:nvPr/>
        </p:nvSpPr>
        <p:spPr>
          <a:xfrm>
            <a:off x="5868144" y="594928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15816" y="6381328"/>
            <a:ext cx="324036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Callout 22"/>
          <p:cNvSpPr/>
          <p:nvPr/>
        </p:nvSpPr>
        <p:spPr>
          <a:xfrm>
            <a:off x="2699792" y="4725144"/>
            <a:ext cx="1872208" cy="936104"/>
          </a:xfrm>
          <a:prstGeom prst="cloudCallout">
            <a:avLst>
              <a:gd name="adj1" fmla="val -24201"/>
              <a:gd name="adj2" fmla="val 742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r>
              <a:rPr lang="en-GB" dirty="0" smtClean="0"/>
              <a:t>m I in </a:t>
            </a:r>
            <a:r>
              <a:rPr lang="en-GB" i="1" dirty="0" smtClean="0"/>
              <a:t>S</a:t>
            </a:r>
            <a:r>
              <a:rPr lang="en-GB" dirty="0" smtClean="0"/>
              <a:t>?</a:t>
            </a:r>
            <a:endParaRPr lang="he-IL" dirty="0"/>
          </a:p>
        </p:txBody>
      </p:sp>
      <p:sp>
        <p:nvSpPr>
          <p:cNvPr id="24" name="Cloud Callout 23"/>
          <p:cNvSpPr/>
          <p:nvPr/>
        </p:nvSpPr>
        <p:spPr>
          <a:xfrm>
            <a:off x="3563888" y="4725144"/>
            <a:ext cx="1872208" cy="936104"/>
          </a:xfrm>
          <a:prstGeom prst="cloudCallout">
            <a:avLst>
              <a:gd name="adj1" fmla="val -24201"/>
              <a:gd name="adj2" fmla="val 742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r>
              <a:rPr lang="en-GB" dirty="0" smtClean="0"/>
              <a:t>m I in </a:t>
            </a:r>
            <a:r>
              <a:rPr lang="en-GB" i="1" dirty="0" smtClean="0"/>
              <a:t>S</a:t>
            </a:r>
            <a:r>
              <a:rPr lang="en-GB" dirty="0" smtClean="0"/>
              <a:t>?</a:t>
            </a:r>
            <a:endParaRPr lang="he-IL" dirty="0"/>
          </a:p>
        </p:txBody>
      </p:sp>
      <p:sp>
        <p:nvSpPr>
          <p:cNvPr id="25" name="Cloud Callout 24"/>
          <p:cNvSpPr/>
          <p:nvPr/>
        </p:nvSpPr>
        <p:spPr>
          <a:xfrm>
            <a:off x="4572000" y="4725144"/>
            <a:ext cx="1872208" cy="936104"/>
          </a:xfrm>
          <a:prstGeom prst="cloudCallout">
            <a:avLst>
              <a:gd name="adj1" fmla="val -24201"/>
              <a:gd name="adj2" fmla="val 742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r>
              <a:rPr lang="en-GB" dirty="0" smtClean="0"/>
              <a:t>m I in </a:t>
            </a:r>
            <a:r>
              <a:rPr lang="en-GB" i="1" dirty="0" smtClean="0"/>
              <a:t>S</a:t>
            </a:r>
            <a:r>
              <a:rPr lang="en-GB" dirty="0" smtClean="0"/>
              <a:t>?</a:t>
            </a:r>
            <a:endParaRPr lang="he-IL" dirty="0"/>
          </a:p>
        </p:txBody>
      </p:sp>
      <p:sp>
        <p:nvSpPr>
          <p:cNvPr id="26" name="Rounded Rectangle 25"/>
          <p:cNvSpPr/>
          <p:nvPr/>
        </p:nvSpPr>
        <p:spPr>
          <a:xfrm>
            <a:off x="395536" y="5157192"/>
            <a:ext cx="81369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ctr" anchorCtr="0"/>
          <a:lstStyle/>
          <a:p>
            <a:pPr marL="231775" indent="-231775"/>
            <a:r>
              <a:rPr lang="en-US" sz="2400" b="1" u="sng" dirty="0" smtClean="0"/>
              <a:t>Remark</a:t>
            </a:r>
          </a:p>
          <a:p>
            <a:r>
              <a:rPr lang="en-US" sz="2400" dirty="0" smtClean="0">
                <a:sym typeface="Symbol"/>
              </a:rPr>
              <a:t>When calculating 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)) the membership of an element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in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 can be decided only when 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 examines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 animBg="1"/>
      <p:bldP spid="15" grpId="0" build="allAtOnce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5536" y="3068960"/>
            <a:ext cx="8136904" cy="32403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6538" indent="-236538"/>
            <a:r>
              <a:rPr lang="en-US" sz="2400" b="1" u="sng" dirty="0" smtClean="0"/>
              <a:t>Some Additional Ordered CRSs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/>
              <a:t>(</a:t>
            </a:r>
            <a:r>
              <a:rPr lang="en-US" sz="2400" i="1" dirty="0" smtClean="0"/>
              <a:t>b</a:t>
            </a:r>
            <a:r>
              <a:rPr lang="en-US" sz="2400" dirty="0" smtClean="0"/>
              <a:t>, 1 –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/>
              <a:t>)-balanced ordered monotone CRS for </a:t>
            </a:r>
            <a:r>
              <a:rPr lang="en-US" sz="2400" u="sng" dirty="0" err="1" smtClean="0"/>
              <a:t>matroids</a:t>
            </a:r>
            <a:r>
              <a:rPr lang="en-US" sz="2400" u="sng" dirty="0" smtClean="0"/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baseline="30000" dirty="0" smtClean="0">
                <a:latin typeface="+mj-lt"/>
              </a:rPr>
              <a:t>-2</a:t>
            </a:r>
            <a:r>
              <a:rPr lang="en-US" sz="2400" i="1" baseline="30000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)-balanced ordered monotone CRS for </a:t>
            </a:r>
            <a:r>
              <a:rPr lang="en-US" sz="2400" u="sng" dirty="0" err="1" smtClean="0">
                <a:latin typeface="+mj-lt"/>
              </a:rPr>
              <a:t>matchings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1 – 1 / (2 – 2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))-balanced ordered monotone CRS for </a:t>
            </a:r>
            <a:r>
              <a:rPr lang="en-US" sz="2400" u="sng" dirty="0" smtClean="0">
                <a:latin typeface="+mj-lt"/>
              </a:rPr>
              <a:t>knapsack constraints</a:t>
            </a:r>
            <a:r>
              <a:rPr lang="en-US" sz="2400" dirty="0" smtClean="0">
                <a:latin typeface="+mj-lt"/>
              </a:rPr>
              <a:t> (assuming 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≤ ½).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1 – 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 </a:t>
            </a:r>
            <a:r>
              <a:rPr lang="en-US" sz="2400" i="1" dirty="0" smtClean="0">
                <a:latin typeface="+mj-lt"/>
                <a:sym typeface="Symbol"/>
              </a:rPr>
              <a:t>b</a:t>
            </a:r>
            <a:r>
              <a:rPr lang="en-US" sz="2400" dirty="0" smtClean="0">
                <a:latin typeface="+mj-lt"/>
              </a:rPr>
              <a:t>)-balanced ordered monotone CRS for </a:t>
            </a:r>
            <a:r>
              <a:rPr lang="en-US" sz="2400" i="1" u="sng" dirty="0" smtClean="0">
                <a:latin typeface="+mj-lt"/>
              </a:rPr>
              <a:t>k</a:t>
            </a:r>
            <a:r>
              <a:rPr lang="en-US" sz="2400" u="sng" dirty="0" smtClean="0">
                <a:latin typeface="+mj-lt"/>
              </a:rPr>
              <a:t>-systems.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1 </a:t>
            </a:r>
            <a:r>
              <a:rPr lang="en-US" sz="2400" dirty="0" smtClean="0"/>
              <a:t>–</a:t>
            </a:r>
            <a:r>
              <a:rPr lang="en-US" sz="2400" dirty="0" smtClean="0">
                <a:latin typeface="+mj-lt"/>
              </a:rPr>
              <a:t> 6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)-balanced </a:t>
            </a:r>
            <a:r>
              <a:rPr lang="en-US" sz="2400" dirty="0" smtClean="0">
                <a:latin typeface="+mj-lt"/>
              </a:rPr>
              <a:t>ordered monotone </a:t>
            </a:r>
            <a:r>
              <a:rPr lang="en-US" sz="2400" dirty="0" smtClean="0">
                <a:latin typeface="+mj-lt"/>
              </a:rPr>
              <a:t>CRS for </a:t>
            </a:r>
            <a:r>
              <a:rPr lang="en-US" sz="2400" u="sng" dirty="0" err="1" smtClean="0">
                <a:latin typeface="+mj-lt"/>
              </a:rPr>
              <a:t>unsplittable</a:t>
            </a:r>
            <a:r>
              <a:rPr lang="en-US" sz="2400" u="sng" dirty="0" smtClean="0">
                <a:latin typeface="+mj-lt"/>
              </a:rPr>
              <a:t> flow on trees</a:t>
            </a:r>
            <a:r>
              <a:rPr lang="en-US" sz="2400" dirty="0" smtClean="0">
                <a:latin typeface="+mj-lt"/>
              </a:rPr>
              <a:t> (assuming “no bottlenecks” and 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≤ 60</a:t>
            </a:r>
            <a:r>
              <a:rPr lang="en-US" sz="2400" baseline="30000" dirty="0" smtClean="0">
                <a:latin typeface="+mj-lt"/>
              </a:rPr>
              <a:t>-1</a:t>
            </a:r>
            <a:r>
              <a:rPr lang="en-US" sz="2400" dirty="0" smtClean="0">
                <a:latin typeface="+mj-lt"/>
              </a:rPr>
              <a:t>).</a:t>
            </a:r>
            <a:endParaRPr lang="en-US" sz="2400" u="sng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Ordered CRS Examples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95536" y="1700808"/>
            <a:ext cx="813690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6538" indent="-236538"/>
            <a:r>
              <a:rPr lang="en-US" sz="2400" b="1" u="sng" dirty="0" smtClean="0"/>
              <a:t>Matching</a:t>
            </a:r>
          </a:p>
          <a:p>
            <a:pPr marL="231775" indent="-231775"/>
            <a:r>
              <a:rPr lang="en-US" sz="2400" dirty="0" smtClean="0">
                <a:latin typeface="+mj-lt"/>
              </a:rPr>
              <a:t>The matching CRS presented earlier is an ordered CRS.</a:t>
            </a:r>
            <a:endParaRPr lang="en-US" sz="2400" u="sng" dirty="0" smtClean="0">
              <a:latin typeface="+mj-lt"/>
            </a:endParaRPr>
          </a:p>
        </p:txBody>
      </p:sp>
      <p:pic>
        <p:nvPicPr>
          <p:cNvPr id="25603" name="Picture 3" descr="C:\Users\User\AppData\Local\Microsoft\Windows\INetCache\IE\Y9ZPU0H5\mm8_girlwithcountingblocks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  <p:bldP spid="12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1" descr="C:\Documents and Settings\moranfe\Local Settings\Temporary Internet Files\Content.IE5\93ZV37EP\MCj04326140000[1].png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7812360" y="357166"/>
            <a:ext cx="899878" cy="89987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95536" y="1340768"/>
            <a:ext cx="8136904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ctr" anchorCtr="0"/>
          <a:lstStyle/>
          <a:p>
            <a:pPr marL="236538" indent="-236538"/>
            <a:r>
              <a:rPr lang="en-US" sz="2400" b="1" u="sng" dirty="0" smtClean="0"/>
              <a:t>Reminder</a:t>
            </a:r>
          </a:p>
          <a:p>
            <a:pPr marL="231775" indent="-231775"/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) – The probability of probing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according to the relaxation.</a:t>
            </a:r>
          </a:p>
          <a:p>
            <a:pPr marL="741363" indent="-741363"/>
            <a:r>
              <a:rPr lang="en-US" sz="2400" i="1" dirty="0" smtClean="0">
                <a:latin typeface="+mj-lt"/>
              </a:rPr>
              <a:t>y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) – The probability of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to be both probed and active according to the relaxation.</a:t>
            </a:r>
          </a:p>
          <a:p>
            <a:pPr marL="741363" indent="-741363"/>
            <a:r>
              <a:rPr lang="en-US" sz="2400" i="1" dirty="0" smtClean="0">
                <a:latin typeface="+mj-lt"/>
              </a:rPr>
              <a:t>w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 </a:t>
            </a:r>
            <a:r>
              <a:rPr lang="en-US" sz="2400" i="1" dirty="0" smtClean="0">
                <a:latin typeface="+mj-lt"/>
                <a:sym typeface="Symbol"/>
              </a:rPr>
              <a:t>y</a:t>
            </a:r>
            <a:r>
              <a:rPr lang="en-US" sz="2400" dirty="0" smtClean="0">
                <a:latin typeface="+mj-lt"/>
                <a:sym typeface="Symbol"/>
              </a:rPr>
              <a:t> – The value we need to compete with.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3573016"/>
            <a:ext cx="81369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ctr" anchorCtr="0"/>
          <a:lstStyle/>
          <a:p>
            <a:pPr marL="236538" indent="-236538"/>
            <a:r>
              <a:rPr lang="en-US" sz="2400" b="1" u="sng" dirty="0" smtClean="0"/>
              <a:t>Black Boxes</a:t>
            </a:r>
          </a:p>
          <a:p>
            <a:pPr marL="231775" indent="-231775"/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err="1" smtClean="0">
                <a:sym typeface="Symbol"/>
              </a:rPr>
              <a:t>x,</a:t>
            </a:r>
            <a:r>
              <a:rPr lang="en-US" sz="2400" baseline="-25000" dirty="0" err="1" smtClean="0">
                <a:sym typeface="Symbol"/>
              </a:rPr>
              <a:t>out</a:t>
            </a:r>
            <a:r>
              <a:rPr lang="en-US" sz="2400" dirty="0" smtClean="0">
                <a:sym typeface="Symbol"/>
              </a:rPr>
              <a:t> – (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c</a:t>
            </a:r>
            <a:r>
              <a:rPr lang="en-US" sz="2400" baseline="-25000" dirty="0" err="1" smtClean="0">
                <a:sym typeface="Symbol"/>
              </a:rPr>
              <a:t>out</a:t>
            </a:r>
            <a:r>
              <a:rPr lang="en-US" sz="2400" dirty="0" smtClean="0">
                <a:sym typeface="Symbol"/>
              </a:rPr>
              <a:t>)-balanced monotone CRS for </a:t>
            </a:r>
            <a:r>
              <a:rPr lang="en-US" sz="2400" i="1" dirty="0" smtClean="0">
                <a:sym typeface="Symbol"/>
              </a:rPr>
              <a:t>P</a:t>
            </a:r>
            <a:r>
              <a:rPr lang="en-US" sz="2400" baseline="-25000" dirty="0" smtClean="0">
                <a:sym typeface="Symbol"/>
              </a:rPr>
              <a:t>out</a:t>
            </a:r>
            <a:r>
              <a:rPr lang="en-US" sz="2400" dirty="0" smtClean="0">
                <a:sym typeface="Symbol"/>
              </a:rPr>
              <a:t>.</a:t>
            </a:r>
            <a:endParaRPr lang="en-US" sz="2400" dirty="0" smtClean="0">
              <a:latin typeface="+mj-lt"/>
              <a:sym typeface="Symbol"/>
            </a:endParaRPr>
          </a:p>
          <a:p>
            <a:pPr marL="231775" indent="-231775"/>
            <a:r>
              <a:rPr lang="en-US" sz="2400" dirty="0" smtClean="0">
                <a:latin typeface="+mj-lt"/>
                <a:sym typeface="Symbol"/>
              </a:rPr>
              <a:t></a:t>
            </a:r>
            <a:r>
              <a:rPr lang="en-US" sz="2400" i="1" baseline="-25000" dirty="0" err="1" smtClean="0">
                <a:latin typeface="+mj-lt"/>
                <a:sym typeface="Symbol"/>
              </a:rPr>
              <a:t>x,</a:t>
            </a:r>
            <a:r>
              <a:rPr lang="en-US" sz="2400" baseline="-25000" dirty="0" err="1" smtClean="0">
                <a:latin typeface="+mj-lt"/>
                <a:sym typeface="Symbol"/>
              </a:rPr>
              <a:t>in</a:t>
            </a:r>
            <a:r>
              <a:rPr lang="en-US" sz="2400" dirty="0" smtClean="0">
                <a:latin typeface="+mj-lt"/>
                <a:sym typeface="Symbol"/>
              </a:rPr>
              <a:t> – (</a:t>
            </a:r>
            <a:r>
              <a:rPr lang="en-US" sz="2400" i="1" dirty="0" smtClean="0">
                <a:latin typeface="+mj-lt"/>
                <a:sym typeface="Symbol"/>
              </a:rPr>
              <a:t>b</a:t>
            </a:r>
            <a:r>
              <a:rPr lang="en-US" sz="2400" dirty="0" smtClean="0">
                <a:latin typeface="+mj-lt"/>
                <a:sym typeface="Symbol"/>
              </a:rPr>
              <a:t>, </a:t>
            </a:r>
            <a:r>
              <a:rPr lang="en-US" sz="2400" i="1" dirty="0" err="1" smtClean="0">
                <a:latin typeface="+mj-lt"/>
                <a:sym typeface="Symbol"/>
              </a:rPr>
              <a:t>c</a:t>
            </a:r>
            <a:r>
              <a:rPr lang="en-US" sz="2400" baseline="-25000" dirty="0" err="1" smtClean="0">
                <a:latin typeface="+mj-lt"/>
                <a:sym typeface="Symbol"/>
              </a:rPr>
              <a:t>in</a:t>
            </a:r>
            <a:r>
              <a:rPr lang="en-US" sz="2400" dirty="0" smtClean="0">
                <a:latin typeface="+mj-lt"/>
                <a:sym typeface="Symbol"/>
              </a:rPr>
              <a:t>)-balanced ordered monotone CRS </a:t>
            </a:r>
            <a:r>
              <a:rPr lang="en-US" sz="2400" dirty="0" smtClean="0">
                <a:sym typeface="Symbol"/>
              </a:rPr>
              <a:t>for </a:t>
            </a:r>
            <a:r>
              <a:rPr lang="en-US" sz="2400" i="1" dirty="0" smtClean="0">
                <a:sym typeface="Symbol"/>
              </a:rPr>
              <a:t>P</a:t>
            </a:r>
            <a:r>
              <a:rPr lang="en-US" sz="2400" baseline="-25000" dirty="0" smtClean="0">
                <a:sym typeface="Symbol"/>
              </a:rPr>
              <a:t>in</a:t>
            </a:r>
            <a:r>
              <a:rPr lang="en-US" sz="2400" dirty="0" smtClean="0">
                <a:sym typeface="Symbol"/>
              </a:rPr>
              <a:t>.</a:t>
            </a:r>
            <a:endParaRPr lang="en-US" sz="2400" dirty="0" smtClean="0">
              <a:latin typeface="+mj-lt"/>
              <a:sym typeface="Symbo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5085184"/>
            <a:ext cx="81369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ctr" anchorCtr="0"/>
          <a:lstStyle/>
          <a:p>
            <a:pPr marL="236538" indent="-236538"/>
            <a:r>
              <a:rPr lang="en-US" sz="2400" b="1" u="sng" dirty="0" smtClean="0"/>
              <a:t>First Step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Choose a random set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baseline="-25000" dirty="0" smtClean="0">
                <a:sym typeface="Symbol"/>
              </a:rPr>
              <a:t>out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latin typeface="Calibri" pitchFamily="34" charset="0"/>
                <a:sym typeface="Symbol"/>
              </a:rPr>
              <a:t>∼ </a:t>
            </a:r>
            <a:r>
              <a:rPr lang="en-US" sz="2400" i="1" dirty="0" smtClean="0">
                <a:latin typeface="Calibri" pitchFamily="34" charset="0"/>
                <a:sym typeface="Symbol"/>
              </a:rPr>
              <a:t>R</a:t>
            </a:r>
            <a:r>
              <a:rPr lang="en-US" sz="2400" dirty="0" smtClean="0">
                <a:latin typeface="Calibri" pitchFamily="34" charset="0"/>
                <a:sym typeface="Symbol"/>
              </a:rPr>
              <a:t>(</a:t>
            </a:r>
            <a:r>
              <a:rPr lang="en-US" sz="2400" i="1" dirty="0" smtClean="0">
                <a:latin typeface="Calibri" pitchFamily="34" charset="0"/>
                <a:sym typeface="Symbol"/>
              </a:rPr>
              <a:t>b</a:t>
            </a:r>
            <a:r>
              <a:rPr lang="en-US" sz="2400" dirty="0" smtClean="0">
                <a:latin typeface="Calibri" pitchFamily="34" charset="0"/>
                <a:sym typeface="Symbol"/>
              </a:rPr>
              <a:t>  </a:t>
            </a:r>
            <a:r>
              <a:rPr lang="en-US" sz="2400" i="1" dirty="0" smtClean="0">
                <a:latin typeface="Calibri" pitchFamily="34" charset="0"/>
                <a:sym typeface="Symbol"/>
              </a:rPr>
              <a:t>x</a:t>
            </a:r>
            <a:r>
              <a:rPr lang="en-US" sz="2400" dirty="0" smtClean="0">
                <a:latin typeface="Calibri" pitchFamily="34" charset="0"/>
                <a:sym typeface="Symbol"/>
              </a:rPr>
              <a:t>), and let </a:t>
            </a:r>
            <a:r>
              <a:rPr lang="en-US" sz="2400" i="1" dirty="0" smtClean="0">
                <a:latin typeface="Calibri" pitchFamily="34" charset="0"/>
                <a:sym typeface="Symbol"/>
              </a:rPr>
              <a:t>Q</a:t>
            </a:r>
            <a:r>
              <a:rPr lang="en-US" sz="2400" dirty="0" smtClean="0">
                <a:latin typeface="Calibri" pitchFamily="34" charset="0"/>
                <a:sym typeface="Symbol"/>
              </a:rPr>
              <a:t> = </a:t>
            </a:r>
            <a:r>
              <a:rPr lang="en-US" sz="2400" baseline="-25000" dirty="0" err="1" smtClean="0">
                <a:latin typeface="Calibri" pitchFamily="34" charset="0"/>
                <a:sym typeface="Symbol"/>
              </a:rPr>
              <a:t>x,out</a:t>
            </a:r>
            <a:r>
              <a:rPr lang="en-US" sz="2400" dirty="0" smtClean="0">
                <a:latin typeface="Calibri" pitchFamily="34" charset="0"/>
                <a:sym typeface="Symbol"/>
              </a:rPr>
              <a:t>(</a:t>
            </a:r>
            <a:r>
              <a:rPr lang="en-US" sz="2400" i="1" dirty="0" smtClean="0">
                <a:latin typeface="Calibri" pitchFamily="34" charset="0"/>
                <a:sym typeface="Symbol"/>
              </a:rPr>
              <a:t>R</a:t>
            </a:r>
            <a:r>
              <a:rPr lang="en-US" sz="2400" baseline="-25000" dirty="0" smtClean="0">
                <a:latin typeface="Calibri" pitchFamily="34" charset="0"/>
                <a:sym typeface="Symbol"/>
              </a:rPr>
              <a:t>out</a:t>
            </a:r>
            <a:r>
              <a:rPr lang="en-US" sz="2400" dirty="0" smtClean="0">
                <a:latin typeface="Calibri" pitchFamily="34" charset="0"/>
                <a:sym typeface="Symbol"/>
              </a:rPr>
              <a:t>).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sym typeface="Symbol"/>
              </a:rPr>
              <a:t>Only (some) elements from </a:t>
            </a:r>
            <a:r>
              <a:rPr lang="en-US" sz="2400" i="1" dirty="0" smtClean="0">
                <a:latin typeface="Calibri" pitchFamily="34" charset="0"/>
                <a:sym typeface="Symbol"/>
              </a:rPr>
              <a:t>Q</a:t>
            </a:r>
            <a:r>
              <a:rPr lang="en-US" sz="2400" dirty="0" smtClean="0">
                <a:latin typeface="Calibri" pitchFamily="34" charset="0"/>
                <a:sym typeface="Symbol"/>
              </a:rPr>
              <a:t> will be probed.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9552" y="3789040"/>
            <a:ext cx="7992888" cy="1224136"/>
          </a:xfrm>
          <a:prstGeom prst="cloudCallout">
            <a:avLst>
              <a:gd name="adj1" fmla="val -20833"/>
              <a:gd name="adj2" fmla="val 124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en-US" sz="2400" dirty="0" smtClean="0"/>
              <a:t>The algorithm obeys the outer constraint.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  <p:bldP spid="8" grpId="0" uiExpand="1" build="allAtOnce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Objectives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1628800"/>
            <a:ext cx="8136904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1920240" rtlCol="1" anchor="ctr"/>
          <a:lstStyle/>
          <a:p>
            <a:r>
              <a:rPr lang="en-US" sz="3600" u="sng" dirty="0" smtClean="0"/>
              <a:t>Study a new tool</a:t>
            </a:r>
            <a:r>
              <a:rPr lang="en-US" sz="3600" dirty="0" smtClean="0"/>
              <a:t>        Contention Resolution Schemes</a:t>
            </a:r>
            <a:endParaRPr lang="he-IL" sz="3600" dirty="0"/>
          </a:p>
        </p:txBody>
      </p:sp>
      <p:pic>
        <p:nvPicPr>
          <p:cNvPr id="242690" name="Picture 2" descr="C:\Users\User\AppData\Local\Microsoft\Windows\INetCache\IE\P9KSO4OT\Tools-spanner-hammer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44824"/>
            <a:ext cx="1368152" cy="1368152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467544" y="3429000"/>
            <a:ext cx="3456384" cy="3024336"/>
            <a:chOff x="467544" y="3429000"/>
            <a:chExt cx="3456384" cy="3024336"/>
          </a:xfrm>
        </p:grpSpPr>
        <p:sp>
          <p:nvSpPr>
            <p:cNvPr id="7" name="Rounded Rectangle 6"/>
            <p:cNvSpPr/>
            <p:nvPr/>
          </p:nvSpPr>
          <p:spPr>
            <a:xfrm>
              <a:off x="467544" y="3933056"/>
              <a:ext cx="3456384" cy="25202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Ins="91440" rtlCol="1" anchor="ctr"/>
            <a:lstStyle/>
            <a:p>
              <a:r>
                <a:rPr lang="en-US" sz="3600" dirty="0" smtClean="0"/>
                <a:t>Demonstrate </a:t>
              </a:r>
              <a:r>
                <a:rPr lang="en-US" sz="3600" dirty="0" smtClean="0"/>
                <a:t>using a few applications</a:t>
              </a:r>
              <a:r>
                <a:rPr lang="en-US" sz="3600" dirty="0" smtClean="0"/>
                <a:t>.</a:t>
              </a:r>
              <a:endParaRPr lang="he-IL" sz="3600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979712" y="3429000"/>
              <a:ext cx="504056" cy="4320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11960" y="3429000"/>
            <a:ext cx="4392488" cy="3024336"/>
            <a:chOff x="4211960" y="3429000"/>
            <a:chExt cx="4392488" cy="3024336"/>
          </a:xfrm>
        </p:grpSpPr>
        <p:sp>
          <p:nvSpPr>
            <p:cNvPr id="8" name="Rounded Rectangle 7"/>
            <p:cNvSpPr/>
            <p:nvPr/>
          </p:nvSpPr>
          <p:spPr>
            <a:xfrm>
              <a:off x="4211960" y="3933056"/>
              <a:ext cx="4392488" cy="25202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Ins="91440" rtlCol="1" anchor="ctr"/>
            <a:lstStyle/>
            <a:p>
              <a:r>
                <a:rPr lang="en-US" sz="3600" u="sng" dirty="0" smtClean="0"/>
                <a:t>Main objective</a:t>
              </a:r>
            </a:p>
            <a:p>
              <a:r>
                <a:rPr lang="en-US" sz="3600" dirty="0" smtClean="0"/>
                <a:t>Promote the use of this tool in additional applications/fields.</a:t>
              </a:r>
              <a:endParaRPr lang="he-IL" sz="3600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084168" y="3429000"/>
              <a:ext cx="504056" cy="4320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(cont.)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5536" y="1340768"/>
            <a:ext cx="81369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ctr" anchorCtr="0"/>
          <a:lstStyle/>
          <a:p>
            <a:pPr marL="236538" indent="-236538"/>
            <a:r>
              <a:rPr lang="en-US" sz="2400" b="1" u="sng" dirty="0" smtClean="0"/>
              <a:t>First Step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Choose a random set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baseline="-25000" dirty="0" smtClean="0">
                <a:sym typeface="Symbol"/>
              </a:rPr>
              <a:t>out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latin typeface="Calibri" pitchFamily="34" charset="0"/>
                <a:sym typeface="Symbol"/>
              </a:rPr>
              <a:t>∼ </a:t>
            </a:r>
            <a:r>
              <a:rPr lang="en-US" sz="2400" i="1" dirty="0" smtClean="0">
                <a:latin typeface="Calibri" pitchFamily="34" charset="0"/>
                <a:sym typeface="Symbol"/>
              </a:rPr>
              <a:t>R</a:t>
            </a:r>
            <a:r>
              <a:rPr lang="en-US" sz="2400" dirty="0" smtClean="0">
                <a:latin typeface="Calibri" pitchFamily="34" charset="0"/>
                <a:sym typeface="Symbol"/>
              </a:rPr>
              <a:t>(</a:t>
            </a:r>
            <a:r>
              <a:rPr lang="en-US" sz="2400" i="1" dirty="0" smtClean="0">
                <a:latin typeface="Calibri" pitchFamily="34" charset="0"/>
                <a:sym typeface="Symbol"/>
              </a:rPr>
              <a:t>x</a:t>
            </a:r>
            <a:r>
              <a:rPr lang="en-US" sz="2400" dirty="0" smtClean="0">
                <a:latin typeface="Calibri" pitchFamily="34" charset="0"/>
                <a:sym typeface="Symbol"/>
              </a:rPr>
              <a:t>), and let </a:t>
            </a:r>
            <a:r>
              <a:rPr lang="en-US" sz="2400" i="1" dirty="0" smtClean="0">
                <a:latin typeface="Calibri" pitchFamily="34" charset="0"/>
                <a:sym typeface="Symbol"/>
              </a:rPr>
              <a:t>Q</a:t>
            </a:r>
            <a:r>
              <a:rPr lang="en-US" sz="2400" dirty="0" smtClean="0">
                <a:latin typeface="Calibri" pitchFamily="34" charset="0"/>
                <a:sym typeface="Symbol"/>
              </a:rPr>
              <a:t> = </a:t>
            </a:r>
            <a:r>
              <a:rPr lang="en-US" sz="2400" baseline="-25000" dirty="0" err="1" smtClean="0">
                <a:latin typeface="Calibri" pitchFamily="34" charset="0"/>
                <a:sym typeface="Symbol"/>
              </a:rPr>
              <a:t>x,out</a:t>
            </a:r>
            <a:r>
              <a:rPr lang="en-US" sz="2400" dirty="0" smtClean="0">
                <a:latin typeface="Calibri" pitchFamily="34" charset="0"/>
                <a:sym typeface="Symbol"/>
              </a:rPr>
              <a:t>(</a:t>
            </a:r>
            <a:r>
              <a:rPr lang="en-US" sz="2400" i="1" dirty="0" smtClean="0">
                <a:latin typeface="Calibri" pitchFamily="34" charset="0"/>
                <a:sym typeface="Symbol"/>
              </a:rPr>
              <a:t>R</a:t>
            </a:r>
            <a:r>
              <a:rPr lang="en-US" sz="2400" baseline="-25000" dirty="0" smtClean="0">
                <a:latin typeface="Calibri" pitchFamily="34" charset="0"/>
                <a:sym typeface="Symbol"/>
              </a:rPr>
              <a:t>out</a:t>
            </a:r>
            <a:r>
              <a:rPr lang="en-US" sz="2400" dirty="0" smtClean="0">
                <a:latin typeface="Calibri" pitchFamily="34" charset="0"/>
                <a:sym typeface="Symbol"/>
              </a:rPr>
              <a:t>).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sym typeface="Symbol"/>
              </a:rPr>
              <a:t>Only (some) elements from </a:t>
            </a:r>
            <a:r>
              <a:rPr lang="en-US" sz="2400" i="1" dirty="0" smtClean="0">
                <a:latin typeface="Calibri" pitchFamily="34" charset="0"/>
                <a:sym typeface="Symbol"/>
              </a:rPr>
              <a:t>Q</a:t>
            </a:r>
            <a:r>
              <a:rPr lang="en-US" sz="2400" dirty="0" smtClean="0">
                <a:latin typeface="Calibri" pitchFamily="34" charset="0"/>
                <a:sym typeface="Symbol"/>
              </a:rPr>
              <a:t> will be probed.</a:t>
            </a:r>
          </a:p>
        </p:txBody>
      </p:sp>
      <p:pic>
        <p:nvPicPr>
          <p:cNvPr id="6" name="Picture 1" descr="C:\Documents and Settings\moranfe\Local Settings\Temporary Internet Files\Content.IE5\93ZV37EP\MCj04326140000[1].png"/>
          <p:cNvPicPr>
            <a:picLocks noChangeAspect="1" noChangeArrowheads="1"/>
          </p:cNvPicPr>
          <p:nvPr/>
        </p:nvPicPr>
        <p:blipFill>
          <a:blip r:embed="rId3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7812360" y="357166"/>
            <a:ext cx="899878" cy="899878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95536" y="2708920"/>
            <a:ext cx="8136904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6538" indent="-236538"/>
            <a:r>
              <a:rPr lang="en-US" sz="2400" b="1" u="sng" dirty="0" smtClean="0"/>
              <a:t>Second Step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We construct a set random set </a:t>
            </a:r>
            <a:r>
              <a:rPr lang="en-US" sz="2400" i="1" dirty="0" err="1" smtClean="0">
                <a:sym typeface="Symbol"/>
              </a:rPr>
              <a:t>R</a:t>
            </a:r>
            <a:r>
              <a:rPr lang="en-US" sz="2400" baseline="-25000" dirty="0" err="1" smtClean="0">
                <a:sym typeface="Symbol"/>
              </a:rPr>
              <a:t>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latin typeface="Calibri" pitchFamily="34" charset="0"/>
                <a:sym typeface="Symbol"/>
              </a:rPr>
              <a:t>∼ </a:t>
            </a:r>
            <a:r>
              <a:rPr lang="en-US" sz="2400" i="1" dirty="0" smtClean="0">
                <a:latin typeface="Calibri" pitchFamily="34" charset="0"/>
                <a:sym typeface="Symbol"/>
              </a:rPr>
              <a:t>R</a:t>
            </a:r>
            <a:r>
              <a:rPr lang="en-US" sz="2400" dirty="0" smtClean="0">
                <a:latin typeface="Calibri" pitchFamily="34" charset="0"/>
                <a:sym typeface="Symbol"/>
              </a:rPr>
              <a:t>(</a:t>
            </a:r>
            <a:r>
              <a:rPr lang="en-US" sz="2400" i="1" dirty="0" smtClean="0">
                <a:latin typeface="Calibri" pitchFamily="34" charset="0"/>
                <a:sym typeface="Symbol"/>
              </a:rPr>
              <a:t>b</a:t>
            </a:r>
            <a:r>
              <a:rPr lang="en-US" sz="2400" dirty="0" smtClean="0">
                <a:latin typeface="Calibri" pitchFamily="34" charset="0"/>
                <a:sym typeface="Symbol"/>
              </a:rPr>
              <a:t>  </a:t>
            </a:r>
            <a:r>
              <a:rPr lang="en-US" sz="2400" i="1" dirty="0" smtClean="0">
                <a:latin typeface="Calibri" pitchFamily="34" charset="0"/>
                <a:sym typeface="Symbol"/>
              </a:rPr>
              <a:t>y</a:t>
            </a:r>
            <a:r>
              <a:rPr lang="en-US" sz="2400" dirty="0" smtClean="0">
                <a:latin typeface="Calibri" pitchFamily="34" charset="0"/>
                <a:sym typeface="Symbol"/>
              </a:rPr>
              <a:t>) on the fly.</a:t>
            </a:r>
            <a:endParaRPr lang="en-US" sz="2400" dirty="0" smtClean="0">
              <a:sym typeface="Symbo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568" y="4149080"/>
            <a:ext cx="216024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Is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baseline="-25000" dirty="0" smtClean="0">
                <a:sym typeface="Symbol"/>
              </a:rPr>
              <a:t>out</a:t>
            </a:r>
            <a:r>
              <a:rPr lang="en-US" sz="2400" dirty="0" smtClean="0">
                <a:sym typeface="Symbol"/>
              </a:rPr>
              <a:t>?</a:t>
            </a:r>
            <a:endParaRPr lang="he-IL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683568" y="5013176"/>
            <a:ext cx="2160240" cy="1368152"/>
            <a:chOff x="683568" y="5013176"/>
            <a:chExt cx="2160240" cy="1368152"/>
          </a:xfrm>
        </p:grpSpPr>
        <p:sp>
          <p:nvSpPr>
            <p:cNvPr id="11" name="Rounded Rectangle 10"/>
            <p:cNvSpPr/>
            <p:nvPr/>
          </p:nvSpPr>
          <p:spPr>
            <a:xfrm>
              <a:off x="683568" y="5517232"/>
              <a:ext cx="2160240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i="1" dirty="0" smtClean="0"/>
                <a:t>e</a:t>
              </a:r>
              <a:r>
                <a:rPr lang="en-US" sz="2400" dirty="0" smtClean="0"/>
                <a:t> is not in </a:t>
              </a:r>
              <a:r>
                <a:rPr lang="en-US" sz="2400" i="1" dirty="0" err="1" smtClean="0"/>
                <a:t>R</a:t>
              </a:r>
              <a:r>
                <a:rPr lang="en-US" sz="2400" baseline="-25000" dirty="0" err="1" smtClean="0"/>
                <a:t>in</a:t>
              </a:r>
              <a:endParaRPr lang="he-IL" sz="2400" baseline="-250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187624" y="5013176"/>
              <a:ext cx="576064" cy="504056"/>
              <a:chOff x="1331640" y="5013176"/>
              <a:chExt cx="576064" cy="504056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907704" y="5013176"/>
                <a:ext cx="0" cy="504056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ounded Rectangle 11"/>
              <p:cNvSpPr/>
              <p:nvPr/>
            </p:nvSpPr>
            <p:spPr>
              <a:xfrm>
                <a:off x="1331640" y="5138928"/>
                <a:ext cx="432048" cy="28803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2400" dirty="0" smtClean="0"/>
                  <a:t>No</a:t>
                </a:r>
                <a:endParaRPr lang="he-IL" sz="2400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843808" y="4149080"/>
            <a:ext cx="2736304" cy="864096"/>
            <a:chOff x="2843808" y="4149080"/>
            <a:chExt cx="2736304" cy="864096"/>
          </a:xfrm>
        </p:grpSpPr>
        <p:sp>
          <p:nvSpPr>
            <p:cNvPr id="13" name="Rounded Rectangle 12"/>
            <p:cNvSpPr/>
            <p:nvPr/>
          </p:nvSpPr>
          <p:spPr>
            <a:xfrm>
              <a:off x="3419872" y="4149080"/>
              <a:ext cx="2160240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Is </a:t>
              </a:r>
              <a:r>
                <a:rPr lang="en-US" sz="2400" i="1" dirty="0" smtClean="0"/>
                <a:t>e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ym typeface="Symbol"/>
                </a:rPr>
                <a:t> </a:t>
              </a:r>
              <a:r>
                <a:rPr lang="en-US" sz="2400" i="1" dirty="0" smtClean="0">
                  <a:sym typeface="Symbol"/>
                </a:rPr>
                <a:t>Q</a:t>
              </a:r>
              <a:r>
                <a:rPr lang="en-US" sz="2400" dirty="0" smtClean="0">
                  <a:sym typeface="Symbol"/>
                </a:rPr>
                <a:t>?</a:t>
              </a:r>
              <a:endParaRPr lang="he-IL" sz="240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843808" y="4169664"/>
              <a:ext cx="576064" cy="411464"/>
              <a:chOff x="2987824" y="4169664"/>
              <a:chExt cx="576064" cy="411464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2987824" y="4581128"/>
                <a:ext cx="576064" cy="0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ounded Rectangle 14"/>
              <p:cNvSpPr/>
              <p:nvPr/>
            </p:nvSpPr>
            <p:spPr>
              <a:xfrm>
                <a:off x="3072384" y="4169664"/>
                <a:ext cx="432048" cy="29260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2400" dirty="0" smtClean="0"/>
                  <a:t>Yes</a:t>
                </a:r>
                <a:endParaRPr lang="he-IL" sz="2400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419872" y="5013176"/>
            <a:ext cx="2160240" cy="1368152"/>
            <a:chOff x="3419872" y="5013176"/>
            <a:chExt cx="2160240" cy="1368152"/>
          </a:xfrm>
        </p:grpSpPr>
        <p:sp>
          <p:nvSpPr>
            <p:cNvPr id="21" name="Rounded Rectangle 20"/>
            <p:cNvSpPr/>
            <p:nvPr/>
          </p:nvSpPr>
          <p:spPr>
            <a:xfrm>
              <a:off x="3419872" y="5517232"/>
              <a:ext cx="2160240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i="1" dirty="0" smtClean="0"/>
                <a:t>e</a:t>
              </a:r>
              <a:r>
                <a:rPr lang="en-US" sz="2400" dirty="0" smtClean="0"/>
                <a:t> is in </a:t>
              </a:r>
              <a:r>
                <a:rPr lang="en-US" sz="2400" i="1" dirty="0" err="1" smtClean="0"/>
                <a:t>R</a:t>
              </a:r>
              <a:r>
                <a:rPr lang="en-US" sz="2400" baseline="-25000" dirty="0" err="1" smtClean="0"/>
                <a:t>in</a:t>
              </a:r>
              <a:r>
                <a:rPr lang="en-US" sz="2400" dirty="0" smtClean="0"/>
                <a:t> with probability </a:t>
              </a:r>
              <a:r>
                <a:rPr lang="en-US" sz="2400" i="1" dirty="0" err="1" smtClean="0"/>
                <a:t>p</a:t>
              </a:r>
              <a:r>
                <a:rPr lang="en-US" sz="2400" i="1" baseline="-25000" dirty="0" err="1" smtClean="0"/>
                <a:t>e</a:t>
              </a:r>
              <a:endParaRPr lang="he-IL" sz="2400" baseline="-250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923928" y="5013176"/>
              <a:ext cx="576064" cy="504056"/>
              <a:chOff x="1331640" y="5013176"/>
              <a:chExt cx="576064" cy="504056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1907704" y="5013176"/>
                <a:ext cx="0" cy="504056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unded Rectangle 23"/>
              <p:cNvSpPr/>
              <p:nvPr/>
            </p:nvSpPr>
            <p:spPr>
              <a:xfrm>
                <a:off x="1331640" y="5138928"/>
                <a:ext cx="432048" cy="28803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2400" dirty="0" smtClean="0"/>
                  <a:t>No</a:t>
                </a:r>
                <a:endParaRPr lang="he-IL" sz="2400" dirty="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5580112" y="4149080"/>
            <a:ext cx="2736304" cy="864096"/>
            <a:chOff x="5580112" y="4149080"/>
            <a:chExt cx="2736304" cy="864096"/>
          </a:xfrm>
        </p:grpSpPr>
        <p:grpSp>
          <p:nvGrpSpPr>
            <p:cNvPr id="31" name="Group 30"/>
            <p:cNvGrpSpPr/>
            <p:nvPr/>
          </p:nvGrpSpPr>
          <p:grpSpPr>
            <a:xfrm>
              <a:off x="5580112" y="4169664"/>
              <a:ext cx="576064" cy="411464"/>
              <a:chOff x="2987824" y="4169664"/>
              <a:chExt cx="576064" cy="411464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2987824" y="4581128"/>
                <a:ext cx="576064" cy="0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ounded Rectangle 32"/>
              <p:cNvSpPr/>
              <p:nvPr/>
            </p:nvSpPr>
            <p:spPr>
              <a:xfrm>
                <a:off x="3072384" y="4169664"/>
                <a:ext cx="432048" cy="29260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2400" dirty="0" smtClean="0"/>
                  <a:t>Yes</a:t>
                </a:r>
                <a:endParaRPr lang="he-IL" sz="2400" dirty="0"/>
              </a:p>
            </p:txBody>
          </p:sp>
        </p:grpSp>
        <p:sp>
          <p:nvSpPr>
            <p:cNvPr id="34" name="Rounded Rectangle 33"/>
            <p:cNvSpPr/>
            <p:nvPr/>
          </p:nvSpPr>
          <p:spPr>
            <a:xfrm>
              <a:off x="6156176" y="4149080"/>
              <a:ext cx="2160240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Will </a:t>
              </a:r>
              <a:r>
                <a:rPr lang="en-US" sz="2400" dirty="0" smtClean="0">
                  <a:sym typeface="Symbol"/>
                </a:rPr>
                <a:t></a:t>
              </a:r>
              <a:r>
                <a:rPr lang="en-US" sz="2400" i="1" baseline="-25000" dirty="0" err="1" smtClean="0">
                  <a:sym typeface="Symbol"/>
                </a:rPr>
                <a:t>y</a:t>
              </a:r>
              <a:r>
                <a:rPr lang="en-US" sz="2400" baseline="-25000" dirty="0" err="1" smtClean="0">
                  <a:sym typeface="Symbol"/>
                </a:rPr>
                <a:t>,in</a:t>
              </a:r>
              <a:r>
                <a:rPr lang="en-US" sz="2400" dirty="0" smtClean="0"/>
                <a:t> except </a:t>
              </a:r>
              <a:r>
                <a:rPr lang="en-US" sz="2400" i="1" dirty="0" smtClean="0"/>
                <a:t>e</a:t>
              </a:r>
              <a:r>
                <a:rPr lang="en-US" sz="2400" dirty="0" smtClean="0"/>
                <a:t> if it is in </a:t>
              </a:r>
              <a:r>
                <a:rPr lang="en-US" sz="2400" i="1" dirty="0" err="1" smtClean="0"/>
                <a:t>R</a:t>
              </a:r>
              <a:r>
                <a:rPr lang="en-US" sz="2400" baseline="-25000" dirty="0" err="1" smtClean="0"/>
                <a:t>in</a:t>
              </a:r>
              <a:r>
                <a:rPr lang="en-US" sz="2400" dirty="0" smtClean="0"/>
                <a:t>?</a:t>
              </a:r>
              <a:endParaRPr lang="he-IL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8104" y="5013176"/>
            <a:ext cx="864096" cy="576064"/>
            <a:chOff x="1043608" y="5013176"/>
            <a:chExt cx="864096" cy="576064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1043608" y="5013176"/>
              <a:ext cx="864096" cy="576064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1259632" y="5138928"/>
              <a:ext cx="432048" cy="28803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en-US" sz="2400" dirty="0" smtClean="0"/>
                <a:t>No</a:t>
              </a:r>
              <a:endParaRPr lang="he-IL" sz="2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56176" y="5013176"/>
            <a:ext cx="2160240" cy="1368152"/>
            <a:chOff x="6156176" y="5013176"/>
            <a:chExt cx="2160240" cy="1368152"/>
          </a:xfrm>
        </p:grpSpPr>
        <p:grpSp>
          <p:nvGrpSpPr>
            <p:cNvPr id="35" name="Group 34"/>
            <p:cNvGrpSpPr/>
            <p:nvPr/>
          </p:nvGrpSpPr>
          <p:grpSpPr>
            <a:xfrm>
              <a:off x="6732240" y="5013176"/>
              <a:ext cx="576064" cy="504056"/>
              <a:chOff x="1331640" y="5013176"/>
              <a:chExt cx="576064" cy="504056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1907704" y="5013176"/>
                <a:ext cx="0" cy="504056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ounded Rectangle 36"/>
              <p:cNvSpPr/>
              <p:nvPr/>
            </p:nvSpPr>
            <p:spPr>
              <a:xfrm>
                <a:off x="1331640" y="5138928"/>
                <a:ext cx="432048" cy="28803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2400" dirty="0" smtClean="0"/>
                  <a:t>Yes</a:t>
                </a:r>
                <a:endParaRPr lang="he-IL" sz="2400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6156176" y="5517232"/>
              <a:ext cx="2160240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Probe </a:t>
              </a:r>
              <a:r>
                <a:rPr lang="en-US" sz="2400" i="1" dirty="0" smtClean="0"/>
                <a:t>e</a:t>
              </a:r>
              <a:r>
                <a:rPr lang="en-US" sz="2400" dirty="0" smtClean="0"/>
                <a:t>. </a:t>
              </a:r>
              <a:r>
                <a:rPr lang="en-US" sz="2400" i="1" dirty="0" smtClean="0"/>
                <a:t>e</a:t>
              </a:r>
              <a:r>
                <a:rPr lang="en-US" sz="2400" dirty="0" smtClean="0"/>
                <a:t> is in </a:t>
              </a:r>
              <a:r>
                <a:rPr lang="en-US" sz="2400" i="1" dirty="0" err="1" smtClean="0"/>
                <a:t>R</a:t>
              </a:r>
              <a:r>
                <a:rPr lang="en-US" sz="2400" baseline="-25000" dirty="0" err="1" smtClean="0"/>
                <a:t>in</a:t>
              </a:r>
              <a:r>
                <a:rPr lang="en-US" sz="2400" dirty="0" smtClean="0"/>
                <a:t> if it is active</a:t>
              </a:r>
              <a:endParaRPr lang="he-IL" sz="24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92273" y="3615407"/>
            <a:ext cx="5059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For every element </a:t>
            </a:r>
            <a:r>
              <a:rPr lang="en-US" sz="2400" i="1" baseline="-25000" dirty="0" err="1" smtClean="0">
                <a:sym typeface="Symbol"/>
              </a:rPr>
              <a:t>y</a:t>
            </a:r>
            <a:r>
              <a:rPr lang="en-US" sz="2400" baseline="-25000" dirty="0" err="1" smtClean="0">
                <a:sym typeface="Symbol"/>
              </a:rPr>
              <a:t>,in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R</a:t>
            </a:r>
            <a:r>
              <a:rPr lang="en-US" sz="2400" baseline="-25000" dirty="0" err="1" smtClean="0">
                <a:sym typeface="Symbol"/>
              </a:rPr>
              <a:t>in</a:t>
            </a:r>
            <a:r>
              <a:rPr lang="en-US" sz="2400" dirty="0" smtClean="0">
                <a:sym typeface="Symbol"/>
              </a:rPr>
              <a:t>) examines:</a:t>
            </a:r>
          </a:p>
        </p:txBody>
      </p:sp>
      <p:sp>
        <p:nvSpPr>
          <p:cNvPr id="48" name="Cloud Callout 47"/>
          <p:cNvSpPr/>
          <p:nvPr/>
        </p:nvSpPr>
        <p:spPr>
          <a:xfrm>
            <a:off x="323528" y="1988840"/>
            <a:ext cx="8424936" cy="1584176"/>
          </a:xfrm>
          <a:prstGeom prst="cloudCallout">
            <a:avLst>
              <a:gd name="adj1" fmla="val -20488"/>
              <a:gd name="adj2" fmla="val 771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en-US" sz="2400" dirty="0" smtClean="0"/>
              <a:t>Every element </a:t>
            </a:r>
            <a:r>
              <a:rPr lang="en-US" sz="2400" i="1" dirty="0" smtClean="0"/>
              <a:t>e</a:t>
            </a:r>
            <a:r>
              <a:rPr lang="en-US" sz="2400" dirty="0" smtClean="0"/>
              <a:t> belongs to </a:t>
            </a:r>
            <a:r>
              <a:rPr lang="en-US" sz="2400" i="1" dirty="0" smtClean="0"/>
              <a:t>R</a:t>
            </a:r>
            <a:r>
              <a:rPr lang="en-US" sz="2400" baseline="-25000" dirty="0" smtClean="0"/>
              <a:t>out</a:t>
            </a:r>
            <a:r>
              <a:rPr lang="en-US" sz="2400" dirty="0" smtClean="0"/>
              <a:t> with probability </a:t>
            </a:r>
            <a:r>
              <a:rPr lang="en-US" sz="2400" i="1" dirty="0" err="1" smtClean="0"/>
              <a:t>b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e</a:t>
            </a:r>
            <a:r>
              <a:rPr lang="en-US" sz="2400" dirty="0" smtClean="0"/>
              <a:t>)</a:t>
            </a:r>
            <a:r>
              <a:rPr lang="en-US" sz="2400" dirty="0" smtClean="0">
                <a:sym typeface="Symbol"/>
              </a:rPr>
              <a:t></a:t>
            </a:r>
            <a:r>
              <a:rPr lang="en-US" sz="2400" i="1" dirty="0" err="1" smtClean="0">
                <a:sym typeface="Symbol"/>
              </a:rPr>
              <a:t>p</a:t>
            </a:r>
            <a:r>
              <a:rPr lang="en-US" sz="2400" i="1" baseline="-25000" dirty="0" err="1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= </a:t>
            </a:r>
            <a:r>
              <a:rPr lang="en-US" sz="2400" i="1" dirty="0" err="1" smtClean="0"/>
              <a:t>b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>
                <a:sym typeface="Symbol"/>
              </a:rPr>
              <a:t>y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), independently.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8" grpId="0" animBg="1"/>
      <p:bldP spid="49" grpId="0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95536" y="4005064"/>
            <a:ext cx="8136904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6538" indent="-236538"/>
            <a:endParaRPr lang="en-US" sz="2400" dirty="0" smtClean="0"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(cont.)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1" descr="C:\Documents and Settings\moranfe\Local Settings\Temporary Internet Files\Content.IE5\93ZV37EP\MCj04326140000[1].png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7812360" y="357166"/>
            <a:ext cx="899878" cy="89987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83568" y="4149080"/>
            <a:ext cx="216024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Is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baseline="-25000" dirty="0" smtClean="0">
                <a:sym typeface="Symbol"/>
              </a:rPr>
              <a:t>out</a:t>
            </a:r>
            <a:r>
              <a:rPr lang="en-US" sz="2400" dirty="0" smtClean="0">
                <a:sym typeface="Symbol"/>
              </a:rPr>
              <a:t>?</a:t>
            </a:r>
            <a:endParaRPr lang="he-IL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3568" y="5013176"/>
            <a:ext cx="2160240" cy="1368152"/>
            <a:chOff x="683568" y="5013176"/>
            <a:chExt cx="2160240" cy="1368152"/>
          </a:xfrm>
        </p:grpSpPr>
        <p:sp>
          <p:nvSpPr>
            <p:cNvPr id="8" name="Rounded Rectangle 7"/>
            <p:cNvSpPr/>
            <p:nvPr/>
          </p:nvSpPr>
          <p:spPr>
            <a:xfrm>
              <a:off x="683568" y="5517232"/>
              <a:ext cx="2160240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i="1" dirty="0" smtClean="0"/>
                <a:t>e</a:t>
              </a:r>
              <a:r>
                <a:rPr lang="en-US" sz="2400" dirty="0" smtClean="0"/>
                <a:t> is not in </a:t>
              </a:r>
              <a:r>
                <a:rPr lang="en-US" sz="2400" i="1" dirty="0" err="1" smtClean="0"/>
                <a:t>R</a:t>
              </a:r>
              <a:r>
                <a:rPr lang="en-US" sz="2400" baseline="-25000" dirty="0" err="1" smtClean="0"/>
                <a:t>in</a:t>
              </a:r>
              <a:endParaRPr lang="he-IL" sz="2400" baseline="-25000" dirty="0"/>
            </a:p>
          </p:txBody>
        </p:sp>
        <p:grpSp>
          <p:nvGrpSpPr>
            <p:cNvPr id="9" name="Group 19"/>
            <p:cNvGrpSpPr/>
            <p:nvPr/>
          </p:nvGrpSpPr>
          <p:grpSpPr>
            <a:xfrm>
              <a:off x="1187624" y="5013176"/>
              <a:ext cx="576064" cy="504056"/>
              <a:chOff x="1331640" y="5013176"/>
              <a:chExt cx="576064" cy="504056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907704" y="5013176"/>
                <a:ext cx="0" cy="504056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0"/>
              <p:cNvSpPr/>
              <p:nvPr/>
            </p:nvSpPr>
            <p:spPr>
              <a:xfrm>
                <a:off x="1331640" y="5138928"/>
                <a:ext cx="432048" cy="28803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2400" dirty="0" smtClean="0"/>
                  <a:t>No</a:t>
                </a:r>
                <a:endParaRPr lang="he-IL" sz="2400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843808" y="4149080"/>
            <a:ext cx="2736304" cy="864096"/>
            <a:chOff x="2843808" y="4149080"/>
            <a:chExt cx="2736304" cy="864096"/>
          </a:xfrm>
        </p:grpSpPr>
        <p:sp>
          <p:nvSpPr>
            <p:cNvPr id="13" name="Rounded Rectangle 12"/>
            <p:cNvSpPr/>
            <p:nvPr/>
          </p:nvSpPr>
          <p:spPr>
            <a:xfrm>
              <a:off x="3419872" y="4149080"/>
              <a:ext cx="2160240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Is </a:t>
              </a:r>
              <a:r>
                <a:rPr lang="en-US" sz="2400" i="1" dirty="0" smtClean="0"/>
                <a:t>e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ym typeface="Symbol"/>
                </a:rPr>
                <a:t> </a:t>
              </a:r>
              <a:r>
                <a:rPr lang="en-US" sz="2400" i="1" dirty="0" smtClean="0">
                  <a:sym typeface="Symbol"/>
                </a:rPr>
                <a:t>Q</a:t>
              </a:r>
              <a:r>
                <a:rPr lang="en-US" sz="2400" dirty="0" smtClean="0">
                  <a:sym typeface="Symbol"/>
                </a:rPr>
                <a:t>?</a:t>
              </a:r>
              <a:endParaRPr lang="he-IL" sz="2400" dirty="0"/>
            </a:p>
          </p:txBody>
        </p:sp>
        <p:grpSp>
          <p:nvGrpSpPr>
            <p:cNvPr id="14" name="Group 29"/>
            <p:cNvGrpSpPr/>
            <p:nvPr/>
          </p:nvGrpSpPr>
          <p:grpSpPr>
            <a:xfrm>
              <a:off x="2843808" y="4169664"/>
              <a:ext cx="576064" cy="411464"/>
              <a:chOff x="2987824" y="4169664"/>
              <a:chExt cx="576064" cy="411464"/>
            </a:xfrm>
          </p:grpSpPr>
          <p:cxnSp>
            <p:nvCxnSpPr>
              <p:cNvPr id="15" name="Straight Arrow Connector 13"/>
              <p:cNvCxnSpPr/>
              <p:nvPr/>
            </p:nvCxnSpPr>
            <p:spPr>
              <a:xfrm>
                <a:off x="2987824" y="4581128"/>
                <a:ext cx="576064" cy="0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3072384" y="4169664"/>
                <a:ext cx="432048" cy="29260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2400" dirty="0" smtClean="0"/>
                  <a:t>Yes</a:t>
                </a:r>
                <a:endParaRPr lang="he-IL" sz="2400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419872" y="5013176"/>
            <a:ext cx="2160240" cy="1368152"/>
            <a:chOff x="3419872" y="5013176"/>
            <a:chExt cx="2160240" cy="1368152"/>
          </a:xfrm>
        </p:grpSpPr>
        <p:sp>
          <p:nvSpPr>
            <p:cNvPr id="18" name="Rounded Rectangle 17"/>
            <p:cNvSpPr/>
            <p:nvPr/>
          </p:nvSpPr>
          <p:spPr>
            <a:xfrm>
              <a:off x="3419872" y="5517232"/>
              <a:ext cx="2160240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i="1" dirty="0" smtClean="0"/>
                <a:t>e</a:t>
              </a:r>
              <a:r>
                <a:rPr lang="en-US" sz="2400" dirty="0" smtClean="0"/>
                <a:t> is in </a:t>
              </a:r>
              <a:r>
                <a:rPr lang="en-US" sz="2400" i="1" dirty="0" err="1" smtClean="0"/>
                <a:t>R</a:t>
              </a:r>
              <a:r>
                <a:rPr lang="en-US" sz="2400" baseline="-25000" dirty="0" err="1" smtClean="0"/>
                <a:t>in</a:t>
              </a:r>
              <a:r>
                <a:rPr lang="en-US" sz="2400" dirty="0" smtClean="0"/>
                <a:t> with probability </a:t>
              </a:r>
              <a:r>
                <a:rPr lang="en-US" sz="2400" i="1" dirty="0" err="1" smtClean="0"/>
                <a:t>p</a:t>
              </a:r>
              <a:r>
                <a:rPr lang="en-US" sz="2400" i="1" baseline="-25000" dirty="0" err="1" smtClean="0"/>
                <a:t>e</a:t>
              </a:r>
              <a:endParaRPr lang="he-IL" sz="2400" baseline="-25000" dirty="0"/>
            </a:p>
          </p:txBody>
        </p:sp>
        <p:grpSp>
          <p:nvGrpSpPr>
            <p:cNvPr id="19" name="Group 21"/>
            <p:cNvGrpSpPr/>
            <p:nvPr/>
          </p:nvGrpSpPr>
          <p:grpSpPr>
            <a:xfrm>
              <a:off x="3923928" y="5013176"/>
              <a:ext cx="576064" cy="504056"/>
              <a:chOff x="1331640" y="5013176"/>
              <a:chExt cx="576064" cy="504056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1907704" y="5013176"/>
                <a:ext cx="0" cy="504056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1331640" y="5138928"/>
                <a:ext cx="432048" cy="28803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2400" dirty="0" smtClean="0"/>
                  <a:t>No</a:t>
                </a:r>
                <a:endParaRPr lang="he-IL" sz="2400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580112" y="4149080"/>
            <a:ext cx="2736304" cy="864096"/>
            <a:chOff x="5580112" y="4149080"/>
            <a:chExt cx="2736304" cy="864096"/>
          </a:xfrm>
        </p:grpSpPr>
        <p:grpSp>
          <p:nvGrpSpPr>
            <p:cNvPr id="23" name="Group 30"/>
            <p:cNvGrpSpPr/>
            <p:nvPr/>
          </p:nvGrpSpPr>
          <p:grpSpPr>
            <a:xfrm>
              <a:off x="5580112" y="4169664"/>
              <a:ext cx="576064" cy="411464"/>
              <a:chOff x="2987824" y="4169664"/>
              <a:chExt cx="576064" cy="411464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2987824" y="4581128"/>
                <a:ext cx="576064" cy="0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ounded Rectangle 25"/>
              <p:cNvSpPr/>
              <p:nvPr/>
            </p:nvSpPr>
            <p:spPr>
              <a:xfrm>
                <a:off x="3072384" y="4169664"/>
                <a:ext cx="432048" cy="29260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2400" dirty="0" smtClean="0"/>
                  <a:t>Yes</a:t>
                </a:r>
                <a:endParaRPr lang="he-IL" sz="2400" dirty="0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6156176" y="4149080"/>
              <a:ext cx="2160240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Will </a:t>
              </a:r>
              <a:r>
                <a:rPr lang="en-US" sz="2400" dirty="0" smtClean="0">
                  <a:sym typeface="Symbol"/>
                </a:rPr>
                <a:t></a:t>
              </a:r>
              <a:r>
                <a:rPr lang="en-US" sz="2400" i="1" baseline="-25000" dirty="0" err="1" smtClean="0">
                  <a:sym typeface="Symbol"/>
                </a:rPr>
                <a:t>y</a:t>
              </a:r>
              <a:r>
                <a:rPr lang="en-US" sz="2400" baseline="-25000" dirty="0" err="1" smtClean="0">
                  <a:sym typeface="Symbol"/>
                </a:rPr>
                <a:t>,in</a:t>
              </a:r>
              <a:r>
                <a:rPr lang="en-US" sz="2400" dirty="0" smtClean="0"/>
                <a:t> except </a:t>
              </a:r>
              <a:r>
                <a:rPr lang="en-US" sz="2400" i="1" dirty="0" smtClean="0"/>
                <a:t>e</a:t>
              </a:r>
              <a:r>
                <a:rPr lang="en-US" sz="2400" dirty="0" smtClean="0"/>
                <a:t> if it is in </a:t>
              </a:r>
              <a:r>
                <a:rPr lang="en-US" sz="2400" i="1" dirty="0" err="1" smtClean="0"/>
                <a:t>R</a:t>
              </a:r>
              <a:r>
                <a:rPr lang="en-US" sz="2400" baseline="-25000" dirty="0" err="1" smtClean="0"/>
                <a:t>in</a:t>
              </a:r>
              <a:r>
                <a:rPr lang="en-US" sz="2400" dirty="0" smtClean="0"/>
                <a:t>?</a:t>
              </a:r>
              <a:endParaRPr lang="he-IL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8104" y="5013176"/>
            <a:ext cx="864096" cy="576064"/>
            <a:chOff x="1043608" y="5013176"/>
            <a:chExt cx="864096" cy="576064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1043608" y="5013176"/>
              <a:ext cx="864096" cy="576064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1259632" y="5138928"/>
              <a:ext cx="432048" cy="28803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en-US" sz="2400" dirty="0" smtClean="0"/>
                <a:t>No</a:t>
              </a:r>
              <a:endParaRPr lang="he-IL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56176" y="5013176"/>
            <a:ext cx="2160240" cy="1368152"/>
            <a:chOff x="6156176" y="5013176"/>
            <a:chExt cx="2160240" cy="1368152"/>
          </a:xfrm>
        </p:grpSpPr>
        <p:grpSp>
          <p:nvGrpSpPr>
            <p:cNvPr id="31" name="Group 34"/>
            <p:cNvGrpSpPr/>
            <p:nvPr/>
          </p:nvGrpSpPr>
          <p:grpSpPr>
            <a:xfrm>
              <a:off x="6732240" y="5013176"/>
              <a:ext cx="576064" cy="504056"/>
              <a:chOff x="1331640" y="5013176"/>
              <a:chExt cx="576064" cy="504056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1907704" y="5013176"/>
                <a:ext cx="0" cy="504056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ounded Rectangle 33"/>
              <p:cNvSpPr/>
              <p:nvPr/>
            </p:nvSpPr>
            <p:spPr>
              <a:xfrm>
                <a:off x="1331640" y="5138928"/>
                <a:ext cx="432048" cy="28803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2400" dirty="0" smtClean="0"/>
                  <a:t>Yes</a:t>
                </a:r>
                <a:endParaRPr lang="he-IL" sz="2400" dirty="0"/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6156176" y="5517232"/>
              <a:ext cx="2160240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Probe </a:t>
              </a:r>
              <a:r>
                <a:rPr lang="en-US" sz="2400" i="1" dirty="0" smtClean="0"/>
                <a:t>e</a:t>
              </a:r>
              <a:r>
                <a:rPr lang="en-US" sz="2400" dirty="0" smtClean="0"/>
                <a:t>. </a:t>
              </a:r>
              <a:r>
                <a:rPr lang="en-US" sz="2400" i="1" dirty="0" smtClean="0"/>
                <a:t>e</a:t>
              </a:r>
              <a:r>
                <a:rPr lang="en-US" sz="2400" dirty="0" smtClean="0"/>
                <a:t> is in </a:t>
              </a:r>
              <a:r>
                <a:rPr lang="en-US" sz="2400" i="1" dirty="0" err="1" smtClean="0"/>
                <a:t>R</a:t>
              </a:r>
              <a:r>
                <a:rPr lang="en-US" sz="2400" baseline="-25000" dirty="0" err="1" smtClean="0"/>
                <a:t>in</a:t>
              </a:r>
              <a:r>
                <a:rPr lang="en-US" sz="2400" dirty="0" smtClean="0"/>
                <a:t> if it is active</a:t>
              </a:r>
              <a:endParaRPr lang="he-IL" sz="2400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3347864" y="1340768"/>
            <a:ext cx="266429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45720" rIns="0" rtlCol="1" anchor="ctr" anchorCtr="0"/>
          <a:lstStyle/>
          <a:p>
            <a:pPr marL="236538" indent="-236538" algn="ctr"/>
            <a:r>
              <a:rPr lang="en-US" sz="2400" b="1" u="sng" dirty="0" smtClean="0"/>
              <a:t>Solution</a:t>
            </a:r>
          </a:p>
          <a:p>
            <a:pPr marL="231775" indent="-231775" algn="ctr"/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baseline="-25000" dirty="0" err="1" smtClean="0">
                <a:sym typeface="Symbol"/>
              </a:rPr>
              <a:t>,out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baseline="-25000" dirty="0" smtClean="0">
                <a:sym typeface="Symbol"/>
              </a:rPr>
              <a:t>out</a:t>
            </a:r>
            <a:r>
              <a:rPr lang="en-US" sz="2400" dirty="0" smtClean="0">
                <a:sym typeface="Symbol"/>
              </a:rPr>
              <a:t>)  </a:t>
            </a:r>
            <a:r>
              <a:rPr lang="en-US" sz="2400" i="1" baseline="-25000" dirty="0" err="1" smtClean="0">
                <a:sym typeface="Symbol"/>
              </a:rPr>
              <a:t>y</a:t>
            </a:r>
            <a:r>
              <a:rPr lang="en-US" sz="2400" baseline="-25000" dirty="0" err="1" smtClean="0">
                <a:sym typeface="Symbol"/>
              </a:rPr>
              <a:t>,in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R</a:t>
            </a:r>
            <a:r>
              <a:rPr lang="en-US" sz="2400" baseline="-25000" dirty="0" err="1" smtClean="0">
                <a:sym typeface="Symbol"/>
              </a:rPr>
              <a:t>in</a:t>
            </a:r>
            <a:r>
              <a:rPr lang="en-US" sz="2400" dirty="0" smtClean="0">
                <a:sym typeface="Symbol"/>
              </a:rPr>
              <a:t>)</a:t>
            </a:r>
            <a:endParaRPr lang="en-US" sz="2400" i="1" dirty="0" smtClean="0">
              <a:latin typeface="Calibri" pitchFamily="34" charset="0"/>
              <a:sym typeface="Symbo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5536" y="2284950"/>
            <a:ext cx="3240360" cy="1504090"/>
            <a:chOff x="395536" y="2284950"/>
            <a:chExt cx="3240360" cy="1504090"/>
          </a:xfrm>
        </p:grpSpPr>
        <p:sp>
          <p:nvSpPr>
            <p:cNvPr id="37" name="Down Arrow 36"/>
            <p:cNvSpPr/>
            <p:nvPr/>
          </p:nvSpPr>
          <p:spPr>
            <a:xfrm rot="2879701">
              <a:off x="2857207" y="2212942"/>
              <a:ext cx="504056" cy="648072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95536" y="2852936"/>
              <a:ext cx="3240360" cy="936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40" tIns="45720" rIns="45720" rtlCol="1" anchor="ctr" anchorCtr="0"/>
            <a:lstStyle/>
            <a:p>
              <a:r>
                <a:rPr lang="en-US" sz="2400" dirty="0" smtClean="0"/>
                <a:t>The algorithm obeys the inner constraint.</a:t>
              </a:r>
              <a:endParaRPr lang="en-US" sz="2400" i="1" dirty="0" smtClean="0">
                <a:latin typeface="Calibri" pitchFamily="34" charset="0"/>
                <a:sym typeface="Symbol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23928" y="2284950"/>
            <a:ext cx="4608512" cy="1504090"/>
            <a:chOff x="3923928" y="2284950"/>
            <a:chExt cx="4608512" cy="1504090"/>
          </a:xfrm>
        </p:grpSpPr>
        <p:sp>
          <p:nvSpPr>
            <p:cNvPr id="39" name="Down Arrow 38"/>
            <p:cNvSpPr/>
            <p:nvPr/>
          </p:nvSpPr>
          <p:spPr>
            <a:xfrm rot="18720299" flipH="1">
              <a:off x="6025559" y="2212942"/>
              <a:ext cx="504056" cy="648072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923928" y="2852936"/>
              <a:ext cx="4608512" cy="936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40" tIns="45720" rIns="45720" rtlCol="1" anchor="ctr" anchorCtr="0"/>
            <a:lstStyle/>
            <a:p>
              <a:r>
                <a:rPr lang="en-US" sz="2400" dirty="0" smtClean="0"/>
                <a:t>By the FKG inequality: </a:t>
              </a:r>
            </a:p>
            <a:p>
              <a:r>
                <a:rPr lang="en-US" sz="2400" dirty="0" smtClean="0"/>
                <a:t>Pr[</a:t>
              </a:r>
              <a:r>
                <a:rPr lang="en-US" sz="2400" i="1" dirty="0" smtClean="0"/>
                <a:t>e</a:t>
              </a:r>
              <a:r>
                <a:rPr lang="en-US" sz="2400" dirty="0" smtClean="0"/>
                <a:t> is selected] </a:t>
              </a:r>
              <a:r>
                <a:rPr lang="en-US" sz="2400" dirty="0" smtClean="0">
                  <a:sym typeface="Symbol"/>
                </a:rPr>
                <a:t> </a:t>
              </a:r>
              <a:r>
                <a:rPr lang="en-US" sz="2400" i="1" dirty="0" err="1" smtClean="0">
                  <a:sym typeface="Symbol"/>
                </a:rPr>
                <a:t>c</a:t>
              </a:r>
              <a:r>
                <a:rPr lang="en-US" sz="2400" baseline="-25000" dirty="0" err="1" smtClean="0">
                  <a:sym typeface="Symbol"/>
                </a:rPr>
                <a:t>in</a:t>
              </a:r>
              <a:r>
                <a:rPr lang="en-US" sz="2400" dirty="0" smtClean="0">
                  <a:sym typeface="Symbol"/>
                </a:rPr>
                <a:t>  </a:t>
              </a:r>
              <a:r>
                <a:rPr lang="en-US" sz="2400" i="1" dirty="0" err="1" smtClean="0">
                  <a:sym typeface="Symbol"/>
                </a:rPr>
                <a:t>c</a:t>
              </a:r>
              <a:r>
                <a:rPr lang="en-US" sz="2400" baseline="-25000" dirty="0" err="1" smtClean="0">
                  <a:sym typeface="Symbol"/>
                </a:rPr>
                <a:t>out</a:t>
              </a:r>
              <a:r>
                <a:rPr lang="en-US" sz="2400" dirty="0" smtClean="0">
                  <a:sym typeface="Symbol"/>
                </a:rPr>
                <a:t>  [</a:t>
              </a:r>
              <a:r>
                <a:rPr lang="en-US" sz="2400" i="1" dirty="0" err="1" smtClean="0"/>
                <a:t>b</a:t>
              </a:r>
              <a:r>
                <a:rPr lang="en-US" sz="2400" dirty="0" err="1" smtClean="0">
                  <a:sym typeface="Symbol"/>
                </a:rPr>
                <a:t></a:t>
              </a:r>
              <a:r>
                <a:rPr lang="en-US" sz="2400" i="1" dirty="0" err="1" smtClean="0">
                  <a:sym typeface="Symbol"/>
                </a:rPr>
                <a:t>y</a:t>
              </a:r>
              <a:r>
                <a:rPr lang="en-US" sz="2400" dirty="0" smtClean="0">
                  <a:sym typeface="Symbol"/>
                </a:rPr>
                <a:t>(</a:t>
              </a:r>
              <a:r>
                <a:rPr lang="en-US" sz="2400" i="1" dirty="0" smtClean="0">
                  <a:sym typeface="Symbol"/>
                </a:rPr>
                <a:t>e</a:t>
              </a:r>
              <a:r>
                <a:rPr lang="en-US" sz="2400" dirty="0" smtClean="0">
                  <a:sym typeface="Symbol"/>
                </a:rPr>
                <a:t>)].</a:t>
              </a:r>
              <a:endParaRPr lang="en-US" sz="2400" i="1" dirty="0" smtClean="0">
                <a:latin typeface="Calibri" pitchFamily="34" charset="0"/>
                <a:sym typeface="Symbo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5536" y="1412776"/>
            <a:ext cx="813690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An ordered CRS examines elements in an order it specifies.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What happens if the order is determined </a:t>
            </a:r>
            <a:r>
              <a:rPr lang="en-US" sz="2400" dirty="0" smtClean="0">
                <a:sym typeface="Symbol"/>
              </a:rPr>
              <a:t>by an adversary?</a:t>
            </a:r>
            <a:endParaRPr lang="en-US" sz="2400" dirty="0" smtClean="0">
              <a:sym typeface="Symbol"/>
            </a:endParaRPr>
          </a:p>
        </p:txBody>
      </p:sp>
      <p:pic>
        <p:nvPicPr>
          <p:cNvPr id="8" name="Picture 6" descr="C:\Documents and Settings\moranfe\Local Settings\Temporary Internet Files\Content.IE5\28H9UUXM\MC9001409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348880"/>
            <a:ext cx="1008112" cy="1325908"/>
          </a:xfrm>
          <a:prstGeom prst="rect">
            <a:avLst/>
          </a:prstGeom>
          <a:noFill/>
        </p:spPr>
      </p:pic>
      <p:pic>
        <p:nvPicPr>
          <p:cNvPr id="9" name="Picture 15" descr="C:\Documents and Settings\moranfe\Local Settings\Temporary Internet Files\Content.IE5\28H9UUXM\MC9003315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96783"/>
            <a:ext cx="1224136" cy="124824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619672" y="2348880"/>
            <a:ext cx="590550" cy="1260474"/>
            <a:chOff x="5222875" y="3744913"/>
            <a:chExt cx="590550" cy="1260474"/>
          </a:xfrm>
        </p:grpSpPr>
        <p:sp>
          <p:nvSpPr>
            <p:cNvPr id="11" name="Freeform 251"/>
            <p:cNvSpPr>
              <a:spLocks/>
            </p:cNvSpPr>
            <p:nvPr/>
          </p:nvSpPr>
          <p:spPr bwMode="auto">
            <a:xfrm>
              <a:off x="5619750" y="3806825"/>
              <a:ext cx="93663" cy="101600"/>
            </a:xfrm>
            <a:custGeom>
              <a:avLst/>
              <a:gdLst/>
              <a:ahLst/>
              <a:cxnLst>
                <a:cxn ang="0">
                  <a:pos x="58" y="128"/>
                </a:cxn>
                <a:cxn ang="0">
                  <a:pos x="71" y="127"/>
                </a:cxn>
                <a:cxn ang="0">
                  <a:pos x="81" y="123"/>
                </a:cxn>
                <a:cxn ang="0">
                  <a:pos x="92" y="118"/>
                </a:cxn>
                <a:cxn ang="0">
                  <a:pos x="100" y="110"/>
                </a:cxn>
                <a:cxn ang="0">
                  <a:pos x="108" y="100"/>
                </a:cxn>
                <a:cxn ang="0">
                  <a:pos x="113" y="89"/>
                </a:cxn>
                <a:cxn ang="0">
                  <a:pos x="116" y="77"/>
                </a:cxn>
                <a:cxn ang="0">
                  <a:pos x="117" y="65"/>
                </a:cxn>
                <a:cxn ang="0">
                  <a:pos x="116" y="52"/>
                </a:cxn>
                <a:cxn ang="0">
                  <a:pos x="113" y="39"/>
                </a:cxn>
                <a:cxn ang="0">
                  <a:pos x="108" y="29"/>
                </a:cxn>
                <a:cxn ang="0">
                  <a:pos x="100" y="19"/>
                </a:cxn>
                <a:cxn ang="0">
                  <a:pos x="92" y="12"/>
                </a:cxn>
                <a:cxn ang="0">
                  <a:pos x="81" y="5"/>
                </a:cxn>
                <a:cxn ang="0">
                  <a:pos x="71" y="1"/>
                </a:cxn>
                <a:cxn ang="0">
                  <a:pos x="58" y="0"/>
                </a:cxn>
                <a:cxn ang="0">
                  <a:pos x="47" y="1"/>
                </a:cxn>
                <a:cxn ang="0">
                  <a:pos x="35" y="5"/>
                </a:cxn>
                <a:cxn ang="0">
                  <a:pos x="26" y="12"/>
                </a:cxn>
                <a:cxn ang="0">
                  <a:pos x="17" y="19"/>
                </a:cxn>
                <a:cxn ang="0">
                  <a:pos x="10" y="29"/>
                </a:cxn>
                <a:cxn ang="0">
                  <a:pos x="4" y="39"/>
                </a:cxn>
                <a:cxn ang="0">
                  <a:pos x="1" y="52"/>
                </a:cxn>
                <a:cxn ang="0">
                  <a:pos x="0" y="65"/>
                </a:cxn>
                <a:cxn ang="0">
                  <a:pos x="1" y="77"/>
                </a:cxn>
                <a:cxn ang="0">
                  <a:pos x="4" y="89"/>
                </a:cxn>
                <a:cxn ang="0">
                  <a:pos x="10" y="100"/>
                </a:cxn>
                <a:cxn ang="0">
                  <a:pos x="17" y="110"/>
                </a:cxn>
                <a:cxn ang="0">
                  <a:pos x="26" y="118"/>
                </a:cxn>
                <a:cxn ang="0">
                  <a:pos x="35" y="123"/>
                </a:cxn>
                <a:cxn ang="0">
                  <a:pos x="47" y="127"/>
                </a:cxn>
                <a:cxn ang="0">
                  <a:pos x="58" y="128"/>
                </a:cxn>
              </a:cxnLst>
              <a:rect l="0" t="0" r="r" b="b"/>
              <a:pathLst>
                <a:path w="117" h="128">
                  <a:moveTo>
                    <a:pt x="58" y="128"/>
                  </a:moveTo>
                  <a:lnTo>
                    <a:pt x="71" y="127"/>
                  </a:lnTo>
                  <a:lnTo>
                    <a:pt x="81" y="123"/>
                  </a:lnTo>
                  <a:lnTo>
                    <a:pt x="92" y="118"/>
                  </a:lnTo>
                  <a:lnTo>
                    <a:pt x="100" y="110"/>
                  </a:lnTo>
                  <a:lnTo>
                    <a:pt x="108" y="100"/>
                  </a:lnTo>
                  <a:lnTo>
                    <a:pt x="113" y="89"/>
                  </a:lnTo>
                  <a:lnTo>
                    <a:pt x="116" y="77"/>
                  </a:lnTo>
                  <a:lnTo>
                    <a:pt x="117" y="65"/>
                  </a:lnTo>
                  <a:lnTo>
                    <a:pt x="116" y="52"/>
                  </a:lnTo>
                  <a:lnTo>
                    <a:pt x="113" y="39"/>
                  </a:lnTo>
                  <a:lnTo>
                    <a:pt x="108" y="29"/>
                  </a:lnTo>
                  <a:lnTo>
                    <a:pt x="100" y="19"/>
                  </a:lnTo>
                  <a:lnTo>
                    <a:pt x="92" y="12"/>
                  </a:lnTo>
                  <a:lnTo>
                    <a:pt x="81" y="5"/>
                  </a:lnTo>
                  <a:lnTo>
                    <a:pt x="71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5" y="5"/>
                  </a:lnTo>
                  <a:lnTo>
                    <a:pt x="26" y="12"/>
                  </a:lnTo>
                  <a:lnTo>
                    <a:pt x="17" y="19"/>
                  </a:lnTo>
                  <a:lnTo>
                    <a:pt x="10" y="29"/>
                  </a:lnTo>
                  <a:lnTo>
                    <a:pt x="4" y="39"/>
                  </a:lnTo>
                  <a:lnTo>
                    <a:pt x="1" y="52"/>
                  </a:lnTo>
                  <a:lnTo>
                    <a:pt x="0" y="65"/>
                  </a:lnTo>
                  <a:lnTo>
                    <a:pt x="1" y="77"/>
                  </a:lnTo>
                  <a:lnTo>
                    <a:pt x="4" y="89"/>
                  </a:lnTo>
                  <a:lnTo>
                    <a:pt x="10" y="100"/>
                  </a:lnTo>
                  <a:lnTo>
                    <a:pt x="17" y="110"/>
                  </a:lnTo>
                  <a:lnTo>
                    <a:pt x="26" y="118"/>
                  </a:lnTo>
                  <a:lnTo>
                    <a:pt x="35" y="123"/>
                  </a:lnTo>
                  <a:lnTo>
                    <a:pt x="47" y="127"/>
                  </a:lnTo>
                  <a:lnTo>
                    <a:pt x="58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52"/>
            <p:cNvSpPr>
              <a:spLocks/>
            </p:cNvSpPr>
            <p:nvPr/>
          </p:nvSpPr>
          <p:spPr bwMode="auto">
            <a:xfrm>
              <a:off x="5451475" y="4048125"/>
              <a:ext cx="200025" cy="127000"/>
            </a:xfrm>
            <a:custGeom>
              <a:avLst/>
              <a:gdLst/>
              <a:ahLst/>
              <a:cxnLst>
                <a:cxn ang="0">
                  <a:pos x="252" y="161"/>
                </a:cxn>
                <a:cxn ang="0">
                  <a:pos x="252" y="0"/>
                </a:cxn>
                <a:cxn ang="0">
                  <a:pos x="0" y="54"/>
                </a:cxn>
                <a:cxn ang="0">
                  <a:pos x="0" y="161"/>
                </a:cxn>
                <a:cxn ang="0">
                  <a:pos x="252" y="161"/>
                </a:cxn>
              </a:cxnLst>
              <a:rect l="0" t="0" r="r" b="b"/>
              <a:pathLst>
                <a:path w="252" h="161">
                  <a:moveTo>
                    <a:pt x="252" y="161"/>
                  </a:moveTo>
                  <a:lnTo>
                    <a:pt x="252" y="0"/>
                  </a:lnTo>
                  <a:lnTo>
                    <a:pt x="0" y="54"/>
                  </a:lnTo>
                  <a:lnTo>
                    <a:pt x="0" y="161"/>
                  </a:lnTo>
                  <a:lnTo>
                    <a:pt x="252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53"/>
            <p:cNvSpPr>
              <a:spLocks noChangeArrowheads="1"/>
            </p:cNvSpPr>
            <p:nvPr/>
          </p:nvSpPr>
          <p:spPr bwMode="auto">
            <a:xfrm>
              <a:off x="5476875" y="4097338"/>
              <a:ext cx="147638" cy="825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54"/>
            <p:cNvSpPr>
              <a:spLocks/>
            </p:cNvSpPr>
            <p:nvPr/>
          </p:nvSpPr>
          <p:spPr bwMode="auto">
            <a:xfrm>
              <a:off x="5322888" y="3770313"/>
              <a:ext cx="417513" cy="369887"/>
            </a:xfrm>
            <a:custGeom>
              <a:avLst/>
              <a:gdLst/>
              <a:ahLst/>
              <a:cxnLst>
                <a:cxn ang="0">
                  <a:pos x="444" y="145"/>
                </a:cxn>
                <a:cxn ang="0">
                  <a:pos x="430" y="120"/>
                </a:cxn>
                <a:cxn ang="0">
                  <a:pos x="403" y="82"/>
                </a:cxn>
                <a:cxn ang="0">
                  <a:pos x="360" y="41"/>
                </a:cxn>
                <a:cxn ang="0">
                  <a:pos x="322" y="18"/>
                </a:cxn>
                <a:cxn ang="0">
                  <a:pos x="300" y="10"/>
                </a:cxn>
                <a:cxn ang="0">
                  <a:pos x="274" y="3"/>
                </a:cxn>
                <a:cxn ang="0">
                  <a:pos x="248" y="0"/>
                </a:cxn>
                <a:cxn ang="0">
                  <a:pos x="219" y="0"/>
                </a:cxn>
                <a:cxn ang="0">
                  <a:pos x="191" y="3"/>
                </a:cxn>
                <a:cxn ang="0">
                  <a:pos x="164" y="10"/>
                </a:cxn>
                <a:cxn ang="0">
                  <a:pos x="138" y="20"/>
                </a:cxn>
                <a:cxn ang="0">
                  <a:pos x="99" y="41"/>
                </a:cxn>
                <a:cxn ang="0">
                  <a:pos x="53" y="84"/>
                </a:cxn>
                <a:cxn ang="0">
                  <a:pos x="21" y="138"/>
                </a:cxn>
                <a:cxn ang="0">
                  <a:pos x="3" y="199"/>
                </a:cxn>
                <a:cxn ang="0">
                  <a:pos x="1" y="257"/>
                </a:cxn>
                <a:cxn ang="0">
                  <a:pos x="11" y="302"/>
                </a:cxn>
                <a:cxn ang="0">
                  <a:pos x="29" y="343"/>
                </a:cxn>
                <a:cxn ang="0">
                  <a:pos x="53" y="381"/>
                </a:cxn>
                <a:cxn ang="0">
                  <a:pos x="85" y="413"/>
                </a:cxn>
                <a:cxn ang="0">
                  <a:pos x="122" y="438"/>
                </a:cxn>
                <a:cxn ang="0">
                  <a:pos x="165" y="455"/>
                </a:cxn>
                <a:cxn ang="0">
                  <a:pos x="210" y="464"/>
                </a:cxn>
                <a:cxn ang="0">
                  <a:pos x="251" y="464"/>
                </a:cxn>
                <a:cxn ang="0">
                  <a:pos x="284" y="460"/>
                </a:cxn>
                <a:cxn ang="0">
                  <a:pos x="315" y="451"/>
                </a:cxn>
                <a:cxn ang="0">
                  <a:pos x="345" y="438"/>
                </a:cxn>
                <a:cxn ang="0">
                  <a:pos x="371" y="421"/>
                </a:cxn>
                <a:cxn ang="0">
                  <a:pos x="395" y="400"/>
                </a:cxn>
                <a:cxn ang="0">
                  <a:pos x="417" y="377"/>
                </a:cxn>
                <a:cxn ang="0">
                  <a:pos x="435" y="350"/>
                </a:cxn>
                <a:cxn ang="0">
                  <a:pos x="445" y="336"/>
                </a:cxn>
                <a:cxn ang="0">
                  <a:pos x="448" y="336"/>
                </a:cxn>
                <a:cxn ang="0">
                  <a:pos x="460" y="335"/>
                </a:cxn>
                <a:cxn ang="0">
                  <a:pos x="485" y="326"/>
                </a:cxn>
                <a:cxn ang="0">
                  <a:pos x="508" y="303"/>
                </a:cxn>
                <a:cxn ang="0">
                  <a:pos x="523" y="265"/>
                </a:cxn>
                <a:cxn ang="0">
                  <a:pos x="524" y="219"/>
                </a:cxn>
                <a:cxn ang="0">
                  <a:pos x="513" y="186"/>
                </a:cxn>
                <a:cxn ang="0">
                  <a:pos x="492" y="161"/>
                </a:cxn>
                <a:cxn ang="0">
                  <a:pos x="463" y="150"/>
                </a:cxn>
              </a:cxnLst>
              <a:rect l="0" t="0" r="r" b="b"/>
              <a:pathLst>
                <a:path w="526" h="466">
                  <a:moveTo>
                    <a:pt x="445" y="149"/>
                  </a:moveTo>
                  <a:lnTo>
                    <a:pt x="444" y="145"/>
                  </a:lnTo>
                  <a:lnTo>
                    <a:pt x="439" y="135"/>
                  </a:lnTo>
                  <a:lnTo>
                    <a:pt x="430" y="120"/>
                  </a:lnTo>
                  <a:lnTo>
                    <a:pt x="418" y="101"/>
                  </a:lnTo>
                  <a:lnTo>
                    <a:pt x="403" y="82"/>
                  </a:lnTo>
                  <a:lnTo>
                    <a:pt x="384" y="61"/>
                  </a:lnTo>
                  <a:lnTo>
                    <a:pt x="360" y="41"/>
                  </a:lnTo>
                  <a:lnTo>
                    <a:pt x="332" y="24"/>
                  </a:lnTo>
                  <a:lnTo>
                    <a:pt x="322" y="18"/>
                  </a:lnTo>
                  <a:lnTo>
                    <a:pt x="311" y="14"/>
                  </a:lnTo>
                  <a:lnTo>
                    <a:pt x="300" y="10"/>
                  </a:lnTo>
                  <a:lnTo>
                    <a:pt x="287" y="7"/>
                  </a:lnTo>
                  <a:lnTo>
                    <a:pt x="274" y="3"/>
                  </a:lnTo>
                  <a:lnTo>
                    <a:pt x="262" y="1"/>
                  </a:lnTo>
                  <a:lnTo>
                    <a:pt x="248" y="0"/>
                  </a:lnTo>
                  <a:lnTo>
                    <a:pt x="234" y="0"/>
                  </a:lnTo>
                  <a:lnTo>
                    <a:pt x="219" y="0"/>
                  </a:lnTo>
                  <a:lnTo>
                    <a:pt x="205" y="1"/>
                  </a:lnTo>
                  <a:lnTo>
                    <a:pt x="191" y="3"/>
                  </a:lnTo>
                  <a:lnTo>
                    <a:pt x="178" y="7"/>
                  </a:lnTo>
                  <a:lnTo>
                    <a:pt x="164" y="10"/>
                  </a:lnTo>
                  <a:lnTo>
                    <a:pt x="151" y="15"/>
                  </a:lnTo>
                  <a:lnTo>
                    <a:pt x="138" y="20"/>
                  </a:lnTo>
                  <a:lnTo>
                    <a:pt x="126" y="25"/>
                  </a:lnTo>
                  <a:lnTo>
                    <a:pt x="99" y="41"/>
                  </a:lnTo>
                  <a:lnTo>
                    <a:pt x="75" y="61"/>
                  </a:lnTo>
                  <a:lnTo>
                    <a:pt x="53" y="84"/>
                  </a:lnTo>
                  <a:lnTo>
                    <a:pt x="36" y="109"/>
                  </a:lnTo>
                  <a:lnTo>
                    <a:pt x="21" y="138"/>
                  </a:lnTo>
                  <a:lnTo>
                    <a:pt x="9" y="168"/>
                  </a:lnTo>
                  <a:lnTo>
                    <a:pt x="3" y="199"/>
                  </a:lnTo>
                  <a:lnTo>
                    <a:pt x="0" y="233"/>
                  </a:lnTo>
                  <a:lnTo>
                    <a:pt x="1" y="257"/>
                  </a:lnTo>
                  <a:lnTo>
                    <a:pt x="5" y="280"/>
                  </a:lnTo>
                  <a:lnTo>
                    <a:pt x="11" y="302"/>
                  </a:lnTo>
                  <a:lnTo>
                    <a:pt x="19" y="324"/>
                  </a:lnTo>
                  <a:lnTo>
                    <a:pt x="29" y="343"/>
                  </a:lnTo>
                  <a:lnTo>
                    <a:pt x="41" y="363"/>
                  </a:lnTo>
                  <a:lnTo>
                    <a:pt x="53" y="381"/>
                  </a:lnTo>
                  <a:lnTo>
                    <a:pt x="69" y="398"/>
                  </a:lnTo>
                  <a:lnTo>
                    <a:pt x="85" y="413"/>
                  </a:lnTo>
                  <a:lnTo>
                    <a:pt x="104" y="426"/>
                  </a:lnTo>
                  <a:lnTo>
                    <a:pt x="122" y="438"/>
                  </a:lnTo>
                  <a:lnTo>
                    <a:pt x="143" y="447"/>
                  </a:lnTo>
                  <a:lnTo>
                    <a:pt x="165" y="455"/>
                  </a:lnTo>
                  <a:lnTo>
                    <a:pt x="187" y="461"/>
                  </a:lnTo>
                  <a:lnTo>
                    <a:pt x="210" y="464"/>
                  </a:lnTo>
                  <a:lnTo>
                    <a:pt x="234" y="466"/>
                  </a:lnTo>
                  <a:lnTo>
                    <a:pt x="251" y="464"/>
                  </a:lnTo>
                  <a:lnTo>
                    <a:pt x="268" y="463"/>
                  </a:lnTo>
                  <a:lnTo>
                    <a:pt x="284" y="460"/>
                  </a:lnTo>
                  <a:lnTo>
                    <a:pt x="300" y="456"/>
                  </a:lnTo>
                  <a:lnTo>
                    <a:pt x="315" y="451"/>
                  </a:lnTo>
                  <a:lnTo>
                    <a:pt x="330" y="445"/>
                  </a:lnTo>
                  <a:lnTo>
                    <a:pt x="345" y="438"/>
                  </a:lnTo>
                  <a:lnTo>
                    <a:pt x="359" y="430"/>
                  </a:lnTo>
                  <a:lnTo>
                    <a:pt x="371" y="421"/>
                  </a:lnTo>
                  <a:lnTo>
                    <a:pt x="384" y="410"/>
                  </a:lnTo>
                  <a:lnTo>
                    <a:pt x="395" y="400"/>
                  </a:lnTo>
                  <a:lnTo>
                    <a:pt x="407" y="388"/>
                  </a:lnTo>
                  <a:lnTo>
                    <a:pt x="417" y="377"/>
                  </a:lnTo>
                  <a:lnTo>
                    <a:pt x="427" y="364"/>
                  </a:lnTo>
                  <a:lnTo>
                    <a:pt x="435" y="350"/>
                  </a:lnTo>
                  <a:lnTo>
                    <a:pt x="443" y="336"/>
                  </a:lnTo>
                  <a:lnTo>
                    <a:pt x="445" y="336"/>
                  </a:lnTo>
                  <a:lnTo>
                    <a:pt x="446" y="336"/>
                  </a:lnTo>
                  <a:lnTo>
                    <a:pt x="448" y="336"/>
                  </a:lnTo>
                  <a:lnTo>
                    <a:pt x="450" y="336"/>
                  </a:lnTo>
                  <a:lnTo>
                    <a:pt x="460" y="335"/>
                  </a:lnTo>
                  <a:lnTo>
                    <a:pt x="473" y="332"/>
                  </a:lnTo>
                  <a:lnTo>
                    <a:pt x="485" y="326"/>
                  </a:lnTo>
                  <a:lnTo>
                    <a:pt x="498" y="317"/>
                  </a:lnTo>
                  <a:lnTo>
                    <a:pt x="508" y="303"/>
                  </a:lnTo>
                  <a:lnTo>
                    <a:pt x="518" y="287"/>
                  </a:lnTo>
                  <a:lnTo>
                    <a:pt x="523" y="265"/>
                  </a:lnTo>
                  <a:lnTo>
                    <a:pt x="526" y="239"/>
                  </a:lnTo>
                  <a:lnTo>
                    <a:pt x="524" y="219"/>
                  </a:lnTo>
                  <a:lnTo>
                    <a:pt x="520" y="202"/>
                  </a:lnTo>
                  <a:lnTo>
                    <a:pt x="513" y="186"/>
                  </a:lnTo>
                  <a:lnTo>
                    <a:pt x="505" y="173"/>
                  </a:lnTo>
                  <a:lnTo>
                    <a:pt x="492" y="161"/>
                  </a:lnTo>
                  <a:lnTo>
                    <a:pt x="480" y="154"/>
                  </a:lnTo>
                  <a:lnTo>
                    <a:pt x="463" y="150"/>
                  </a:lnTo>
                  <a:lnTo>
                    <a:pt x="445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55"/>
            <p:cNvSpPr>
              <a:spLocks/>
            </p:cNvSpPr>
            <p:nvPr/>
          </p:nvSpPr>
          <p:spPr bwMode="auto">
            <a:xfrm>
              <a:off x="5351463" y="3798888"/>
              <a:ext cx="365125" cy="312737"/>
            </a:xfrm>
            <a:custGeom>
              <a:avLst/>
              <a:gdLst/>
              <a:ahLst/>
              <a:cxnLst>
                <a:cxn ang="0">
                  <a:pos x="410" y="146"/>
                </a:cxn>
                <a:cxn ang="0">
                  <a:pos x="396" y="155"/>
                </a:cxn>
                <a:cxn ang="0">
                  <a:pos x="386" y="144"/>
                </a:cxn>
                <a:cxn ang="0">
                  <a:pos x="374" y="112"/>
                </a:cxn>
                <a:cxn ang="0">
                  <a:pos x="357" y="83"/>
                </a:cxn>
                <a:cxn ang="0">
                  <a:pos x="335" y="57"/>
                </a:cxn>
                <a:cxn ang="0">
                  <a:pos x="310" y="36"/>
                </a:cxn>
                <a:cxn ang="0">
                  <a:pos x="281" y="18"/>
                </a:cxn>
                <a:cxn ang="0">
                  <a:pos x="249" y="7"/>
                </a:cxn>
                <a:cxn ang="0">
                  <a:pos x="214" y="1"/>
                </a:cxn>
                <a:cxn ang="0">
                  <a:pos x="176" y="1"/>
                </a:cxn>
                <a:cxn ang="0">
                  <a:pos x="138" y="9"/>
                </a:cxn>
                <a:cxn ang="0">
                  <a:pos x="102" y="23"/>
                </a:cxn>
                <a:cxn ang="0">
                  <a:pos x="71" y="45"/>
                </a:cxn>
                <a:cxn ang="0">
                  <a:pos x="45" y="71"/>
                </a:cxn>
                <a:cxn ang="0">
                  <a:pos x="24" y="102"/>
                </a:cxn>
                <a:cxn ang="0">
                  <a:pos x="9" y="137"/>
                </a:cxn>
                <a:cxn ang="0">
                  <a:pos x="1" y="176"/>
                </a:cxn>
                <a:cxn ang="0">
                  <a:pos x="1" y="215"/>
                </a:cxn>
                <a:cxn ang="0">
                  <a:pos x="9" y="255"/>
                </a:cxn>
                <a:cxn ang="0">
                  <a:pos x="24" y="289"/>
                </a:cxn>
                <a:cxn ang="0">
                  <a:pos x="45" y="321"/>
                </a:cxn>
                <a:cxn ang="0">
                  <a:pos x="71" y="348"/>
                </a:cxn>
                <a:cxn ang="0">
                  <a:pos x="102" y="369"/>
                </a:cxn>
                <a:cxn ang="0">
                  <a:pos x="138" y="384"/>
                </a:cxn>
                <a:cxn ang="0">
                  <a:pos x="176" y="392"/>
                </a:cxn>
                <a:cxn ang="0">
                  <a:pos x="213" y="392"/>
                </a:cxn>
                <a:cxn ang="0">
                  <a:pos x="245" y="387"/>
                </a:cxn>
                <a:cxn ang="0">
                  <a:pos x="276" y="376"/>
                </a:cxn>
                <a:cxn ang="0">
                  <a:pos x="304" y="361"/>
                </a:cxn>
                <a:cxn ang="0">
                  <a:pos x="329" y="341"/>
                </a:cxn>
                <a:cxn ang="0">
                  <a:pos x="350" y="318"/>
                </a:cxn>
                <a:cxn ang="0">
                  <a:pos x="367" y="291"/>
                </a:cxn>
                <a:cxn ang="0">
                  <a:pos x="381" y="263"/>
                </a:cxn>
                <a:cxn ang="0">
                  <a:pos x="392" y="255"/>
                </a:cxn>
                <a:cxn ang="0">
                  <a:pos x="407" y="263"/>
                </a:cxn>
                <a:cxn ang="0">
                  <a:pos x="426" y="263"/>
                </a:cxn>
                <a:cxn ang="0">
                  <a:pos x="441" y="253"/>
                </a:cxn>
                <a:cxn ang="0">
                  <a:pos x="454" y="238"/>
                </a:cxn>
                <a:cxn ang="0">
                  <a:pos x="460" y="218"/>
                </a:cxn>
                <a:cxn ang="0">
                  <a:pos x="460" y="195"/>
                </a:cxn>
                <a:cxn ang="0">
                  <a:pos x="454" y="173"/>
                </a:cxn>
                <a:cxn ang="0">
                  <a:pos x="442" y="157"/>
                </a:cxn>
                <a:cxn ang="0">
                  <a:pos x="427" y="146"/>
                </a:cxn>
              </a:cxnLst>
              <a:rect l="0" t="0" r="r" b="b"/>
              <a:pathLst>
                <a:path w="461" h="393">
                  <a:moveTo>
                    <a:pt x="418" y="145"/>
                  </a:moveTo>
                  <a:lnTo>
                    <a:pt x="410" y="146"/>
                  </a:lnTo>
                  <a:lnTo>
                    <a:pt x="403" y="150"/>
                  </a:lnTo>
                  <a:lnTo>
                    <a:pt x="396" y="155"/>
                  </a:lnTo>
                  <a:lnTo>
                    <a:pt x="389" y="161"/>
                  </a:lnTo>
                  <a:lnTo>
                    <a:pt x="386" y="144"/>
                  </a:lnTo>
                  <a:lnTo>
                    <a:pt x="380" y="128"/>
                  </a:lnTo>
                  <a:lnTo>
                    <a:pt x="374" y="112"/>
                  </a:lnTo>
                  <a:lnTo>
                    <a:pt x="366" y="97"/>
                  </a:lnTo>
                  <a:lnTo>
                    <a:pt x="357" y="83"/>
                  </a:lnTo>
                  <a:lnTo>
                    <a:pt x="347" y="70"/>
                  </a:lnTo>
                  <a:lnTo>
                    <a:pt x="335" y="57"/>
                  </a:lnTo>
                  <a:lnTo>
                    <a:pt x="323" y="46"/>
                  </a:lnTo>
                  <a:lnTo>
                    <a:pt x="310" y="36"/>
                  </a:lnTo>
                  <a:lnTo>
                    <a:pt x="296" y="26"/>
                  </a:lnTo>
                  <a:lnTo>
                    <a:pt x="281" y="18"/>
                  </a:lnTo>
                  <a:lnTo>
                    <a:pt x="265" y="13"/>
                  </a:lnTo>
                  <a:lnTo>
                    <a:pt x="249" y="7"/>
                  </a:lnTo>
                  <a:lnTo>
                    <a:pt x="232" y="3"/>
                  </a:lnTo>
                  <a:lnTo>
                    <a:pt x="214" y="1"/>
                  </a:lnTo>
                  <a:lnTo>
                    <a:pt x="197" y="0"/>
                  </a:lnTo>
                  <a:lnTo>
                    <a:pt x="176" y="1"/>
                  </a:lnTo>
                  <a:lnTo>
                    <a:pt x="157" y="3"/>
                  </a:lnTo>
                  <a:lnTo>
                    <a:pt x="138" y="9"/>
                  </a:lnTo>
                  <a:lnTo>
                    <a:pt x="120" y="15"/>
                  </a:lnTo>
                  <a:lnTo>
                    <a:pt x="102" y="23"/>
                  </a:lnTo>
                  <a:lnTo>
                    <a:pt x="86" y="33"/>
                  </a:lnTo>
                  <a:lnTo>
                    <a:pt x="71" y="45"/>
                  </a:lnTo>
                  <a:lnTo>
                    <a:pt x="58" y="57"/>
                  </a:lnTo>
                  <a:lnTo>
                    <a:pt x="45" y="71"/>
                  </a:lnTo>
                  <a:lnTo>
                    <a:pt x="33" y="86"/>
                  </a:lnTo>
                  <a:lnTo>
                    <a:pt x="24" y="102"/>
                  </a:lnTo>
                  <a:lnTo>
                    <a:pt x="15" y="120"/>
                  </a:lnTo>
                  <a:lnTo>
                    <a:pt x="9" y="137"/>
                  </a:lnTo>
                  <a:lnTo>
                    <a:pt x="3" y="157"/>
                  </a:lnTo>
                  <a:lnTo>
                    <a:pt x="1" y="176"/>
                  </a:lnTo>
                  <a:lnTo>
                    <a:pt x="0" y="196"/>
                  </a:lnTo>
                  <a:lnTo>
                    <a:pt x="1" y="215"/>
                  </a:lnTo>
                  <a:lnTo>
                    <a:pt x="3" y="235"/>
                  </a:lnTo>
                  <a:lnTo>
                    <a:pt x="9" y="255"/>
                  </a:lnTo>
                  <a:lnTo>
                    <a:pt x="15" y="272"/>
                  </a:lnTo>
                  <a:lnTo>
                    <a:pt x="24" y="289"/>
                  </a:lnTo>
                  <a:lnTo>
                    <a:pt x="33" y="305"/>
                  </a:lnTo>
                  <a:lnTo>
                    <a:pt x="45" y="321"/>
                  </a:lnTo>
                  <a:lnTo>
                    <a:pt x="58" y="335"/>
                  </a:lnTo>
                  <a:lnTo>
                    <a:pt x="71" y="348"/>
                  </a:lnTo>
                  <a:lnTo>
                    <a:pt x="86" y="359"/>
                  </a:lnTo>
                  <a:lnTo>
                    <a:pt x="102" y="369"/>
                  </a:lnTo>
                  <a:lnTo>
                    <a:pt x="120" y="377"/>
                  </a:lnTo>
                  <a:lnTo>
                    <a:pt x="138" y="384"/>
                  </a:lnTo>
                  <a:lnTo>
                    <a:pt x="157" y="389"/>
                  </a:lnTo>
                  <a:lnTo>
                    <a:pt x="176" y="392"/>
                  </a:lnTo>
                  <a:lnTo>
                    <a:pt x="197" y="393"/>
                  </a:lnTo>
                  <a:lnTo>
                    <a:pt x="213" y="392"/>
                  </a:lnTo>
                  <a:lnTo>
                    <a:pt x="230" y="391"/>
                  </a:lnTo>
                  <a:lnTo>
                    <a:pt x="245" y="387"/>
                  </a:lnTo>
                  <a:lnTo>
                    <a:pt x="261" y="381"/>
                  </a:lnTo>
                  <a:lnTo>
                    <a:pt x="276" y="376"/>
                  </a:lnTo>
                  <a:lnTo>
                    <a:pt x="290" y="369"/>
                  </a:lnTo>
                  <a:lnTo>
                    <a:pt x="304" y="361"/>
                  </a:lnTo>
                  <a:lnTo>
                    <a:pt x="317" y="351"/>
                  </a:lnTo>
                  <a:lnTo>
                    <a:pt x="329" y="341"/>
                  </a:lnTo>
                  <a:lnTo>
                    <a:pt x="340" y="331"/>
                  </a:lnTo>
                  <a:lnTo>
                    <a:pt x="350" y="318"/>
                  </a:lnTo>
                  <a:lnTo>
                    <a:pt x="359" y="305"/>
                  </a:lnTo>
                  <a:lnTo>
                    <a:pt x="367" y="291"/>
                  </a:lnTo>
                  <a:lnTo>
                    <a:pt x="376" y="278"/>
                  </a:lnTo>
                  <a:lnTo>
                    <a:pt x="381" y="263"/>
                  </a:lnTo>
                  <a:lnTo>
                    <a:pt x="386" y="248"/>
                  </a:lnTo>
                  <a:lnTo>
                    <a:pt x="392" y="255"/>
                  </a:lnTo>
                  <a:lnTo>
                    <a:pt x="399" y="259"/>
                  </a:lnTo>
                  <a:lnTo>
                    <a:pt x="407" y="263"/>
                  </a:lnTo>
                  <a:lnTo>
                    <a:pt x="417" y="264"/>
                  </a:lnTo>
                  <a:lnTo>
                    <a:pt x="426" y="263"/>
                  </a:lnTo>
                  <a:lnTo>
                    <a:pt x="434" y="259"/>
                  </a:lnTo>
                  <a:lnTo>
                    <a:pt x="441" y="253"/>
                  </a:lnTo>
                  <a:lnTo>
                    <a:pt x="448" y="246"/>
                  </a:lnTo>
                  <a:lnTo>
                    <a:pt x="454" y="238"/>
                  </a:lnTo>
                  <a:lnTo>
                    <a:pt x="457" y="228"/>
                  </a:lnTo>
                  <a:lnTo>
                    <a:pt x="460" y="218"/>
                  </a:lnTo>
                  <a:lnTo>
                    <a:pt x="461" y="206"/>
                  </a:lnTo>
                  <a:lnTo>
                    <a:pt x="460" y="195"/>
                  </a:lnTo>
                  <a:lnTo>
                    <a:pt x="457" y="183"/>
                  </a:lnTo>
                  <a:lnTo>
                    <a:pt x="454" y="173"/>
                  </a:lnTo>
                  <a:lnTo>
                    <a:pt x="448" y="164"/>
                  </a:lnTo>
                  <a:lnTo>
                    <a:pt x="442" y="157"/>
                  </a:lnTo>
                  <a:lnTo>
                    <a:pt x="435" y="150"/>
                  </a:lnTo>
                  <a:lnTo>
                    <a:pt x="427" y="146"/>
                  </a:lnTo>
                  <a:lnTo>
                    <a:pt x="418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6"/>
            <p:cNvSpPr>
              <a:spLocks/>
            </p:cNvSpPr>
            <p:nvPr/>
          </p:nvSpPr>
          <p:spPr bwMode="auto">
            <a:xfrm>
              <a:off x="5421313" y="3870325"/>
              <a:ext cx="85725" cy="112712"/>
            </a:xfrm>
            <a:custGeom>
              <a:avLst/>
              <a:gdLst/>
              <a:ahLst/>
              <a:cxnLst>
                <a:cxn ang="0">
                  <a:pos x="30" y="121"/>
                </a:cxn>
                <a:cxn ang="0">
                  <a:pos x="78" y="34"/>
                </a:cxn>
                <a:cxn ang="0">
                  <a:pos x="79" y="0"/>
                </a:cxn>
                <a:cxn ang="0">
                  <a:pos x="0" y="141"/>
                </a:cxn>
                <a:cxn ang="0">
                  <a:pos x="109" y="141"/>
                </a:cxn>
                <a:cxn ang="0">
                  <a:pos x="109" y="120"/>
                </a:cxn>
                <a:cxn ang="0">
                  <a:pos x="30" y="121"/>
                </a:cxn>
              </a:cxnLst>
              <a:rect l="0" t="0" r="r" b="b"/>
              <a:pathLst>
                <a:path w="109" h="141">
                  <a:moveTo>
                    <a:pt x="30" y="121"/>
                  </a:moveTo>
                  <a:lnTo>
                    <a:pt x="78" y="34"/>
                  </a:lnTo>
                  <a:lnTo>
                    <a:pt x="79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120"/>
                  </a:lnTo>
                  <a:lnTo>
                    <a:pt x="30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7"/>
            <p:cNvSpPr>
              <a:spLocks/>
            </p:cNvSpPr>
            <p:nvPr/>
          </p:nvSpPr>
          <p:spPr bwMode="auto">
            <a:xfrm>
              <a:off x="5456238" y="4038600"/>
              <a:ext cx="47625" cy="31750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43" y="38"/>
                </a:cxn>
                <a:cxn ang="0">
                  <a:pos x="52" y="33"/>
                </a:cxn>
                <a:cxn ang="0">
                  <a:pos x="59" y="25"/>
                </a:cxn>
                <a:cxn ang="0">
                  <a:pos x="61" y="16"/>
                </a:cxn>
                <a:cxn ang="0">
                  <a:pos x="59" y="8"/>
                </a:cxn>
                <a:cxn ang="0">
                  <a:pos x="51" y="2"/>
                </a:cxn>
                <a:cxn ang="0">
                  <a:pos x="41" y="0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0" y="16"/>
                </a:cxn>
                <a:cxn ang="0">
                  <a:pos x="3" y="25"/>
                </a:cxn>
                <a:cxn ang="0">
                  <a:pos x="9" y="33"/>
                </a:cxn>
                <a:cxn ang="0">
                  <a:pos x="19" y="38"/>
                </a:cxn>
                <a:cxn ang="0">
                  <a:pos x="31" y="40"/>
                </a:cxn>
              </a:cxnLst>
              <a:rect l="0" t="0" r="r" b="b"/>
              <a:pathLst>
                <a:path w="61" h="40">
                  <a:moveTo>
                    <a:pt x="31" y="40"/>
                  </a:moveTo>
                  <a:lnTo>
                    <a:pt x="43" y="38"/>
                  </a:lnTo>
                  <a:lnTo>
                    <a:pt x="52" y="33"/>
                  </a:lnTo>
                  <a:lnTo>
                    <a:pt x="59" y="25"/>
                  </a:lnTo>
                  <a:lnTo>
                    <a:pt x="61" y="16"/>
                  </a:lnTo>
                  <a:lnTo>
                    <a:pt x="59" y="8"/>
                  </a:lnTo>
                  <a:lnTo>
                    <a:pt x="51" y="2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9" y="33"/>
                  </a:lnTo>
                  <a:lnTo>
                    <a:pt x="19" y="38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58"/>
            <p:cNvSpPr>
              <a:spLocks/>
            </p:cNvSpPr>
            <p:nvPr/>
          </p:nvSpPr>
          <p:spPr bwMode="auto">
            <a:xfrm>
              <a:off x="5300663" y="3862388"/>
              <a:ext cx="147638" cy="131762"/>
            </a:xfrm>
            <a:custGeom>
              <a:avLst/>
              <a:gdLst/>
              <a:ahLst/>
              <a:cxnLst>
                <a:cxn ang="0">
                  <a:pos x="101" y="33"/>
                </a:cxn>
                <a:cxn ang="0">
                  <a:pos x="132" y="14"/>
                </a:cxn>
                <a:cxn ang="0">
                  <a:pos x="134" y="14"/>
                </a:cxn>
                <a:cxn ang="0">
                  <a:pos x="139" y="15"/>
                </a:cxn>
                <a:cxn ang="0">
                  <a:pos x="145" y="15"/>
                </a:cxn>
                <a:cxn ang="0">
                  <a:pos x="154" y="18"/>
                </a:cxn>
                <a:cxn ang="0">
                  <a:pos x="162" y="20"/>
                </a:cxn>
                <a:cxn ang="0">
                  <a:pos x="170" y="23"/>
                </a:cxn>
                <a:cxn ang="0">
                  <a:pos x="177" y="28"/>
                </a:cxn>
                <a:cxn ang="0">
                  <a:pos x="182" y="34"/>
                </a:cxn>
                <a:cxn ang="0">
                  <a:pos x="185" y="51"/>
                </a:cxn>
                <a:cxn ang="0">
                  <a:pos x="183" y="73"/>
                </a:cxn>
                <a:cxn ang="0">
                  <a:pos x="178" y="91"/>
                </a:cxn>
                <a:cxn ang="0">
                  <a:pos x="176" y="99"/>
                </a:cxn>
                <a:cxn ang="0">
                  <a:pos x="49" y="166"/>
                </a:cxn>
                <a:cxn ang="0">
                  <a:pos x="0" y="109"/>
                </a:cxn>
                <a:cxn ang="0">
                  <a:pos x="15" y="90"/>
                </a:cxn>
                <a:cxn ang="0">
                  <a:pos x="28" y="72"/>
                </a:cxn>
                <a:cxn ang="0">
                  <a:pos x="42" y="53"/>
                </a:cxn>
                <a:cxn ang="0">
                  <a:pos x="56" y="36"/>
                </a:cxn>
                <a:cxn ang="0">
                  <a:pos x="66" y="22"/>
                </a:cxn>
                <a:cxn ang="0">
                  <a:pos x="76" y="11"/>
                </a:cxn>
                <a:cxn ang="0">
                  <a:pos x="83" y="3"/>
                </a:cxn>
                <a:cxn ang="0">
                  <a:pos x="87" y="0"/>
                </a:cxn>
                <a:cxn ang="0">
                  <a:pos x="93" y="4"/>
                </a:cxn>
                <a:cxn ang="0">
                  <a:pos x="97" y="13"/>
                </a:cxn>
                <a:cxn ang="0">
                  <a:pos x="100" y="23"/>
                </a:cxn>
                <a:cxn ang="0">
                  <a:pos x="101" y="33"/>
                </a:cxn>
              </a:cxnLst>
              <a:rect l="0" t="0" r="r" b="b"/>
              <a:pathLst>
                <a:path w="185" h="166">
                  <a:moveTo>
                    <a:pt x="101" y="33"/>
                  </a:moveTo>
                  <a:lnTo>
                    <a:pt x="132" y="14"/>
                  </a:lnTo>
                  <a:lnTo>
                    <a:pt x="134" y="14"/>
                  </a:lnTo>
                  <a:lnTo>
                    <a:pt x="139" y="15"/>
                  </a:lnTo>
                  <a:lnTo>
                    <a:pt x="145" y="15"/>
                  </a:lnTo>
                  <a:lnTo>
                    <a:pt x="154" y="18"/>
                  </a:lnTo>
                  <a:lnTo>
                    <a:pt x="162" y="20"/>
                  </a:lnTo>
                  <a:lnTo>
                    <a:pt x="170" y="23"/>
                  </a:lnTo>
                  <a:lnTo>
                    <a:pt x="177" y="28"/>
                  </a:lnTo>
                  <a:lnTo>
                    <a:pt x="182" y="34"/>
                  </a:lnTo>
                  <a:lnTo>
                    <a:pt x="185" y="51"/>
                  </a:lnTo>
                  <a:lnTo>
                    <a:pt x="183" y="73"/>
                  </a:lnTo>
                  <a:lnTo>
                    <a:pt x="178" y="91"/>
                  </a:lnTo>
                  <a:lnTo>
                    <a:pt x="176" y="99"/>
                  </a:lnTo>
                  <a:lnTo>
                    <a:pt x="49" y="166"/>
                  </a:lnTo>
                  <a:lnTo>
                    <a:pt x="0" y="109"/>
                  </a:lnTo>
                  <a:lnTo>
                    <a:pt x="15" y="90"/>
                  </a:lnTo>
                  <a:lnTo>
                    <a:pt x="28" y="72"/>
                  </a:lnTo>
                  <a:lnTo>
                    <a:pt x="42" y="53"/>
                  </a:lnTo>
                  <a:lnTo>
                    <a:pt x="56" y="36"/>
                  </a:lnTo>
                  <a:lnTo>
                    <a:pt x="66" y="22"/>
                  </a:lnTo>
                  <a:lnTo>
                    <a:pt x="76" y="11"/>
                  </a:lnTo>
                  <a:lnTo>
                    <a:pt x="83" y="3"/>
                  </a:lnTo>
                  <a:lnTo>
                    <a:pt x="87" y="0"/>
                  </a:lnTo>
                  <a:lnTo>
                    <a:pt x="93" y="4"/>
                  </a:lnTo>
                  <a:lnTo>
                    <a:pt x="97" y="13"/>
                  </a:lnTo>
                  <a:lnTo>
                    <a:pt x="100" y="23"/>
                  </a:lnTo>
                  <a:lnTo>
                    <a:pt x="10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9"/>
            <p:cNvSpPr>
              <a:spLocks/>
            </p:cNvSpPr>
            <p:nvPr/>
          </p:nvSpPr>
          <p:spPr bwMode="auto">
            <a:xfrm>
              <a:off x="5322888" y="3883025"/>
              <a:ext cx="106363" cy="88900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5" y="38"/>
                </a:cxn>
                <a:cxn ang="0">
                  <a:pos x="134" y="50"/>
                </a:cxn>
                <a:cxn ang="0">
                  <a:pos x="131" y="61"/>
                </a:cxn>
                <a:cxn ang="0">
                  <a:pos x="130" y="65"/>
                </a:cxn>
                <a:cxn ang="0">
                  <a:pos x="35" y="113"/>
                </a:cxn>
                <a:cxn ang="0">
                  <a:pos x="0" y="77"/>
                </a:cxn>
                <a:cxn ang="0">
                  <a:pos x="9" y="64"/>
                </a:cxn>
                <a:cxn ang="0">
                  <a:pos x="18" y="50"/>
                </a:cxn>
                <a:cxn ang="0">
                  <a:pos x="28" y="38"/>
                </a:cxn>
                <a:cxn ang="0">
                  <a:pos x="37" y="25"/>
                </a:cxn>
                <a:cxn ang="0">
                  <a:pos x="45" y="15"/>
                </a:cxn>
                <a:cxn ang="0">
                  <a:pos x="51" y="7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1" y="4"/>
                </a:cxn>
                <a:cxn ang="0">
                  <a:pos x="62" y="15"/>
                </a:cxn>
                <a:cxn ang="0">
                  <a:pos x="61" y="26"/>
                </a:cxn>
                <a:cxn ang="0">
                  <a:pos x="60" y="35"/>
                </a:cxn>
                <a:cxn ang="0">
                  <a:pos x="96" y="11"/>
                </a:cxn>
                <a:cxn ang="0">
                  <a:pos x="97" y="11"/>
                </a:cxn>
                <a:cxn ang="0">
                  <a:pos x="100" y="10"/>
                </a:cxn>
                <a:cxn ang="0">
                  <a:pos x="106" y="10"/>
                </a:cxn>
                <a:cxn ang="0">
                  <a:pos x="112" y="10"/>
                </a:cxn>
                <a:cxn ang="0">
                  <a:pos x="119" y="12"/>
                </a:cxn>
                <a:cxn ang="0">
                  <a:pos x="124" y="15"/>
                </a:cxn>
                <a:cxn ang="0">
                  <a:pos x="130" y="19"/>
                </a:cxn>
                <a:cxn ang="0">
                  <a:pos x="134" y="26"/>
                </a:cxn>
              </a:cxnLst>
              <a:rect l="0" t="0" r="r" b="b"/>
              <a:pathLst>
                <a:path w="135" h="113">
                  <a:moveTo>
                    <a:pt x="134" y="26"/>
                  </a:moveTo>
                  <a:lnTo>
                    <a:pt x="135" y="38"/>
                  </a:lnTo>
                  <a:lnTo>
                    <a:pt x="134" y="50"/>
                  </a:lnTo>
                  <a:lnTo>
                    <a:pt x="131" y="61"/>
                  </a:lnTo>
                  <a:lnTo>
                    <a:pt x="130" y="65"/>
                  </a:lnTo>
                  <a:lnTo>
                    <a:pt x="35" y="113"/>
                  </a:lnTo>
                  <a:lnTo>
                    <a:pt x="0" y="77"/>
                  </a:lnTo>
                  <a:lnTo>
                    <a:pt x="9" y="64"/>
                  </a:lnTo>
                  <a:lnTo>
                    <a:pt x="18" y="50"/>
                  </a:lnTo>
                  <a:lnTo>
                    <a:pt x="28" y="38"/>
                  </a:lnTo>
                  <a:lnTo>
                    <a:pt x="37" y="25"/>
                  </a:lnTo>
                  <a:lnTo>
                    <a:pt x="45" y="15"/>
                  </a:lnTo>
                  <a:lnTo>
                    <a:pt x="51" y="7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1" y="4"/>
                  </a:lnTo>
                  <a:lnTo>
                    <a:pt x="62" y="15"/>
                  </a:lnTo>
                  <a:lnTo>
                    <a:pt x="61" y="26"/>
                  </a:lnTo>
                  <a:lnTo>
                    <a:pt x="60" y="35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12" y="10"/>
                  </a:lnTo>
                  <a:lnTo>
                    <a:pt x="119" y="12"/>
                  </a:lnTo>
                  <a:lnTo>
                    <a:pt x="124" y="15"/>
                  </a:lnTo>
                  <a:lnTo>
                    <a:pt x="130" y="19"/>
                  </a:lnTo>
                  <a:lnTo>
                    <a:pt x="13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0"/>
            <p:cNvSpPr>
              <a:spLocks/>
            </p:cNvSpPr>
            <p:nvPr/>
          </p:nvSpPr>
          <p:spPr bwMode="auto">
            <a:xfrm>
              <a:off x="5222875" y="3908425"/>
              <a:ext cx="590550" cy="1096962"/>
            </a:xfrm>
            <a:custGeom>
              <a:avLst/>
              <a:gdLst/>
              <a:ahLst/>
              <a:cxnLst>
                <a:cxn ang="0">
                  <a:pos x="616" y="445"/>
                </a:cxn>
                <a:cxn ang="0">
                  <a:pos x="696" y="345"/>
                </a:cxn>
                <a:cxn ang="0">
                  <a:pos x="738" y="257"/>
                </a:cxn>
                <a:cxn ang="0">
                  <a:pos x="744" y="204"/>
                </a:cxn>
                <a:cxn ang="0">
                  <a:pos x="715" y="128"/>
                </a:cxn>
                <a:cxn ang="0">
                  <a:pos x="634" y="45"/>
                </a:cxn>
                <a:cxn ang="0">
                  <a:pos x="571" y="3"/>
                </a:cxn>
                <a:cxn ang="0">
                  <a:pos x="520" y="105"/>
                </a:cxn>
                <a:cxn ang="0">
                  <a:pos x="560" y="129"/>
                </a:cxn>
                <a:cxn ang="0">
                  <a:pos x="597" y="182"/>
                </a:cxn>
                <a:cxn ang="0">
                  <a:pos x="588" y="240"/>
                </a:cxn>
                <a:cxn ang="0">
                  <a:pos x="552" y="283"/>
                </a:cxn>
                <a:cxn ang="0">
                  <a:pos x="532" y="302"/>
                </a:cxn>
                <a:cxn ang="0">
                  <a:pos x="201" y="286"/>
                </a:cxn>
                <a:cxn ang="0">
                  <a:pos x="159" y="258"/>
                </a:cxn>
                <a:cxn ang="0">
                  <a:pos x="140" y="232"/>
                </a:cxn>
                <a:cxn ang="0">
                  <a:pos x="143" y="166"/>
                </a:cxn>
                <a:cxn ang="0">
                  <a:pos x="177" y="116"/>
                </a:cxn>
                <a:cxn ang="0">
                  <a:pos x="110" y="27"/>
                </a:cxn>
                <a:cxn ang="0">
                  <a:pos x="93" y="45"/>
                </a:cxn>
                <a:cxn ang="0">
                  <a:pos x="53" y="98"/>
                </a:cxn>
                <a:cxn ang="0">
                  <a:pos x="19" y="168"/>
                </a:cxn>
                <a:cxn ang="0">
                  <a:pos x="2" y="235"/>
                </a:cxn>
                <a:cxn ang="0">
                  <a:pos x="9" y="294"/>
                </a:cxn>
                <a:cxn ang="0">
                  <a:pos x="28" y="331"/>
                </a:cxn>
                <a:cxn ang="0">
                  <a:pos x="59" y="371"/>
                </a:cxn>
                <a:cxn ang="0">
                  <a:pos x="106" y="410"/>
                </a:cxn>
                <a:cxn ang="0">
                  <a:pos x="173" y="444"/>
                </a:cxn>
                <a:cxn ang="0">
                  <a:pos x="168" y="839"/>
                </a:cxn>
                <a:cxn ang="0">
                  <a:pos x="147" y="980"/>
                </a:cxn>
                <a:cxn ang="0">
                  <a:pos x="153" y="1120"/>
                </a:cxn>
                <a:cxn ang="0">
                  <a:pos x="191" y="1257"/>
                </a:cxn>
                <a:cxn ang="0">
                  <a:pos x="215" y="1318"/>
                </a:cxn>
                <a:cxn ang="0">
                  <a:pos x="247" y="1322"/>
                </a:cxn>
                <a:cxn ang="0">
                  <a:pos x="203" y="1341"/>
                </a:cxn>
                <a:cxn ang="0">
                  <a:pos x="179" y="1383"/>
                </a:cxn>
                <a:cxn ang="0">
                  <a:pos x="378" y="1366"/>
                </a:cxn>
                <a:cxn ang="0">
                  <a:pos x="358" y="1334"/>
                </a:cxn>
                <a:cxn ang="0">
                  <a:pos x="345" y="1318"/>
                </a:cxn>
                <a:cxn ang="0">
                  <a:pos x="377" y="1235"/>
                </a:cxn>
                <a:cxn ang="0">
                  <a:pos x="381" y="1086"/>
                </a:cxn>
                <a:cxn ang="0">
                  <a:pos x="396" y="974"/>
                </a:cxn>
                <a:cxn ang="0">
                  <a:pos x="408" y="1092"/>
                </a:cxn>
                <a:cxn ang="0">
                  <a:pos x="404" y="1226"/>
                </a:cxn>
                <a:cxn ang="0">
                  <a:pos x="430" y="1318"/>
                </a:cxn>
                <a:cxn ang="0">
                  <a:pos x="406" y="1366"/>
                </a:cxn>
                <a:cxn ang="0">
                  <a:pos x="617" y="1367"/>
                </a:cxn>
                <a:cxn ang="0">
                  <a:pos x="580" y="1333"/>
                </a:cxn>
                <a:cxn ang="0">
                  <a:pos x="539" y="1318"/>
                </a:cxn>
                <a:cxn ang="0">
                  <a:pos x="575" y="1310"/>
                </a:cxn>
                <a:cxn ang="0">
                  <a:pos x="612" y="1228"/>
                </a:cxn>
                <a:cxn ang="0">
                  <a:pos x="654" y="1095"/>
                </a:cxn>
                <a:cxn ang="0">
                  <a:pos x="658" y="1011"/>
                </a:cxn>
                <a:cxn ang="0">
                  <a:pos x="642" y="931"/>
                </a:cxn>
                <a:cxn ang="0">
                  <a:pos x="618" y="837"/>
                </a:cxn>
              </a:cxnLst>
              <a:rect l="0" t="0" r="r" b="b"/>
              <a:pathLst>
                <a:path w="745" h="1383">
                  <a:moveTo>
                    <a:pt x="656" y="837"/>
                  </a:moveTo>
                  <a:lnTo>
                    <a:pt x="581" y="470"/>
                  </a:lnTo>
                  <a:lnTo>
                    <a:pt x="616" y="445"/>
                  </a:lnTo>
                  <a:lnTo>
                    <a:pt x="646" y="415"/>
                  </a:lnTo>
                  <a:lnTo>
                    <a:pt x="673" y="380"/>
                  </a:lnTo>
                  <a:lnTo>
                    <a:pt x="696" y="345"/>
                  </a:lnTo>
                  <a:lnTo>
                    <a:pt x="715" y="311"/>
                  </a:lnTo>
                  <a:lnTo>
                    <a:pt x="729" y="281"/>
                  </a:lnTo>
                  <a:lnTo>
                    <a:pt x="738" y="257"/>
                  </a:lnTo>
                  <a:lnTo>
                    <a:pt x="742" y="242"/>
                  </a:lnTo>
                  <a:lnTo>
                    <a:pt x="745" y="224"/>
                  </a:lnTo>
                  <a:lnTo>
                    <a:pt x="744" y="204"/>
                  </a:lnTo>
                  <a:lnTo>
                    <a:pt x="740" y="183"/>
                  </a:lnTo>
                  <a:lnTo>
                    <a:pt x="733" y="164"/>
                  </a:lnTo>
                  <a:lnTo>
                    <a:pt x="715" y="128"/>
                  </a:lnTo>
                  <a:lnTo>
                    <a:pt x="689" y="97"/>
                  </a:lnTo>
                  <a:lnTo>
                    <a:pt x="662" y="68"/>
                  </a:lnTo>
                  <a:lnTo>
                    <a:pt x="634" y="45"/>
                  </a:lnTo>
                  <a:lnTo>
                    <a:pt x="608" y="25"/>
                  </a:lnTo>
                  <a:lnTo>
                    <a:pt x="586" y="12"/>
                  </a:lnTo>
                  <a:lnTo>
                    <a:pt x="571" y="3"/>
                  </a:lnTo>
                  <a:lnTo>
                    <a:pt x="565" y="0"/>
                  </a:lnTo>
                  <a:lnTo>
                    <a:pt x="517" y="103"/>
                  </a:lnTo>
                  <a:lnTo>
                    <a:pt x="520" y="105"/>
                  </a:lnTo>
                  <a:lnTo>
                    <a:pt x="530" y="109"/>
                  </a:lnTo>
                  <a:lnTo>
                    <a:pt x="544" y="118"/>
                  </a:lnTo>
                  <a:lnTo>
                    <a:pt x="560" y="129"/>
                  </a:lnTo>
                  <a:lnTo>
                    <a:pt x="575" y="144"/>
                  </a:lnTo>
                  <a:lnTo>
                    <a:pt x="588" y="161"/>
                  </a:lnTo>
                  <a:lnTo>
                    <a:pt x="597" y="182"/>
                  </a:lnTo>
                  <a:lnTo>
                    <a:pt x="600" y="205"/>
                  </a:lnTo>
                  <a:lnTo>
                    <a:pt x="596" y="222"/>
                  </a:lnTo>
                  <a:lnTo>
                    <a:pt x="588" y="240"/>
                  </a:lnTo>
                  <a:lnTo>
                    <a:pt x="577" y="256"/>
                  </a:lnTo>
                  <a:lnTo>
                    <a:pt x="564" y="271"/>
                  </a:lnTo>
                  <a:lnTo>
                    <a:pt x="552" y="283"/>
                  </a:lnTo>
                  <a:lnTo>
                    <a:pt x="542" y="293"/>
                  </a:lnTo>
                  <a:lnTo>
                    <a:pt x="534" y="300"/>
                  </a:lnTo>
                  <a:lnTo>
                    <a:pt x="532" y="302"/>
                  </a:lnTo>
                  <a:lnTo>
                    <a:pt x="248" y="303"/>
                  </a:lnTo>
                  <a:lnTo>
                    <a:pt x="222" y="295"/>
                  </a:lnTo>
                  <a:lnTo>
                    <a:pt x="201" y="286"/>
                  </a:lnTo>
                  <a:lnTo>
                    <a:pt x="184" y="277"/>
                  </a:lnTo>
                  <a:lnTo>
                    <a:pt x="170" y="267"/>
                  </a:lnTo>
                  <a:lnTo>
                    <a:pt x="159" y="258"/>
                  </a:lnTo>
                  <a:lnTo>
                    <a:pt x="151" y="249"/>
                  </a:lnTo>
                  <a:lnTo>
                    <a:pt x="144" y="240"/>
                  </a:lnTo>
                  <a:lnTo>
                    <a:pt x="140" y="232"/>
                  </a:lnTo>
                  <a:lnTo>
                    <a:pt x="134" y="210"/>
                  </a:lnTo>
                  <a:lnTo>
                    <a:pt x="135" y="188"/>
                  </a:lnTo>
                  <a:lnTo>
                    <a:pt x="143" y="166"/>
                  </a:lnTo>
                  <a:lnTo>
                    <a:pt x="154" y="146"/>
                  </a:lnTo>
                  <a:lnTo>
                    <a:pt x="165" y="130"/>
                  </a:lnTo>
                  <a:lnTo>
                    <a:pt x="177" y="116"/>
                  </a:lnTo>
                  <a:lnTo>
                    <a:pt x="185" y="108"/>
                  </a:lnTo>
                  <a:lnTo>
                    <a:pt x="188" y="105"/>
                  </a:lnTo>
                  <a:lnTo>
                    <a:pt x="110" y="27"/>
                  </a:lnTo>
                  <a:lnTo>
                    <a:pt x="108" y="29"/>
                  </a:lnTo>
                  <a:lnTo>
                    <a:pt x="102" y="35"/>
                  </a:lnTo>
                  <a:lnTo>
                    <a:pt x="93" y="45"/>
                  </a:lnTo>
                  <a:lnTo>
                    <a:pt x="81" y="60"/>
                  </a:lnTo>
                  <a:lnTo>
                    <a:pt x="67" y="77"/>
                  </a:lnTo>
                  <a:lnTo>
                    <a:pt x="53" y="98"/>
                  </a:lnTo>
                  <a:lnTo>
                    <a:pt x="40" y="122"/>
                  </a:lnTo>
                  <a:lnTo>
                    <a:pt x="27" y="149"/>
                  </a:lnTo>
                  <a:lnTo>
                    <a:pt x="19" y="168"/>
                  </a:lnTo>
                  <a:lnTo>
                    <a:pt x="12" y="190"/>
                  </a:lnTo>
                  <a:lnTo>
                    <a:pt x="6" y="212"/>
                  </a:lnTo>
                  <a:lnTo>
                    <a:pt x="2" y="235"/>
                  </a:lnTo>
                  <a:lnTo>
                    <a:pt x="0" y="256"/>
                  </a:lnTo>
                  <a:lnTo>
                    <a:pt x="3" y="275"/>
                  </a:lnTo>
                  <a:lnTo>
                    <a:pt x="9" y="294"/>
                  </a:lnTo>
                  <a:lnTo>
                    <a:pt x="17" y="311"/>
                  </a:lnTo>
                  <a:lnTo>
                    <a:pt x="21" y="319"/>
                  </a:lnTo>
                  <a:lnTo>
                    <a:pt x="28" y="331"/>
                  </a:lnTo>
                  <a:lnTo>
                    <a:pt x="36" y="343"/>
                  </a:lnTo>
                  <a:lnTo>
                    <a:pt x="48" y="358"/>
                  </a:lnTo>
                  <a:lnTo>
                    <a:pt x="59" y="371"/>
                  </a:lnTo>
                  <a:lnTo>
                    <a:pt x="73" y="385"/>
                  </a:lnTo>
                  <a:lnTo>
                    <a:pt x="89" y="398"/>
                  </a:lnTo>
                  <a:lnTo>
                    <a:pt x="106" y="410"/>
                  </a:lnTo>
                  <a:lnTo>
                    <a:pt x="127" y="423"/>
                  </a:lnTo>
                  <a:lnTo>
                    <a:pt x="149" y="434"/>
                  </a:lnTo>
                  <a:lnTo>
                    <a:pt x="173" y="444"/>
                  </a:lnTo>
                  <a:lnTo>
                    <a:pt x="200" y="452"/>
                  </a:lnTo>
                  <a:lnTo>
                    <a:pt x="128" y="838"/>
                  </a:lnTo>
                  <a:lnTo>
                    <a:pt x="168" y="839"/>
                  </a:lnTo>
                  <a:lnTo>
                    <a:pt x="158" y="886"/>
                  </a:lnTo>
                  <a:lnTo>
                    <a:pt x="151" y="933"/>
                  </a:lnTo>
                  <a:lnTo>
                    <a:pt x="147" y="980"/>
                  </a:lnTo>
                  <a:lnTo>
                    <a:pt x="143" y="1021"/>
                  </a:lnTo>
                  <a:lnTo>
                    <a:pt x="144" y="1069"/>
                  </a:lnTo>
                  <a:lnTo>
                    <a:pt x="153" y="1120"/>
                  </a:lnTo>
                  <a:lnTo>
                    <a:pt x="163" y="1171"/>
                  </a:lnTo>
                  <a:lnTo>
                    <a:pt x="177" y="1217"/>
                  </a:lnTo>
                  <a:lnTo>
                    <a:pt x="191" y="1257"/>
                  </a:lnTo>
                  <a:lnTo>
                    <a:pt x="203" y="1290"/>
                  </a:lnTo>
                  <a:lnTo>
                    <a:pt x="211" y="1310"/>
                  </a:lnTo>
                  <a:lnTo>
                    <a:pt x="215" y="1318"/>
                  </a:lnTo>
                  <a:lnTo>
                    <a:pt x="261" y="1318"/>
                  </a:lnTo>
                  <a:lnTo>
                    <a:pt x="257" y="1319"/>
                  </a:lnTo>
                  <a:lnTo>
                    <a:pt x="247" y="1322"/>
                  </a:lnTo>
                  <a:lnTo>
                    <a:pt x="234" y="1326"/>
                  </a:lnTo>
                  <a:lnTo>
                    <a:pt x="218" y="1332"/>
                  </a:lnTo>
                  <a:lnTo>
                    <a:pt x="203" y="1341"/>
                  </a:lnTo>
                  <a:lnTo>
                    <a:pt x="191" y="1353"/>
                  </a:lnTo>
                  <a:lnTo>
                    <a:pt x="181" y="1367"/>
                  </a:lnTo>
                  <a:lnTo>
                    <a:pt x="179" y="1383"/>
                  </a:lnTo>
                  <a:lnTo>
                    <a:pt x="384" y="1383"/>
                  </a:lnTo>
                  <a:lnTo>
                    <a:pt x="383" y="1376"/>
                  </a:lnTo>
                  <a:lnTo>
                    <a:pt x="378" y="1366"/>
                  </a:lnTo>
                  <a:lnTo>
                    <a:pt x="371" y="1355"/>
                  </a:lnTo>
                  <a:lnTo>
                    <a:pt x="365" y="1345"/>
                  </a:lnTo>
                  <a:lnTo>
                    <a:pt x="358" y="1334"/>
                  </a:lnTo>
                  <a:lnTo>
                    <a:pt x="351" y="1326"/>
                  </a:lnTo>
                  <a:lnTo>
                    <a:pt x="346" y="1321"/>
                  </a:lnTo>
                  <a:lnTo>
                    <a:pt x="345" y="1318"/>
                  </a:lnTo>
                  <a:lnTo>
                    <a:pt x="376" y="1318"/>
                  </a:lnTo>
                  <a:lnTo>
                    <a:pt x="376" y="1293"/>
                  </a:lnTo>
                  <a:lnTo>
                    <a:pt x="377" y="1235"/>
                  </a:lnTo>
                  <a:lnTo>
                    <a:pt x="378" y="1171"/>
                  </a:lnTo>
                  <a:lnTo>
                    <a:pt x="378" y="1125"/>
                  </a:lnTo>
                  <a:lnTo>
                    <a:pt x="381" y="1086"/>
                  </a:lnTo>
                  <a:lnTo>
                    <a:pt x="388" y="1035"/>
                  </a:lnTo>
                  <a:lnTo>
                    <a:pt x="393" y="992"/>
                  </a:lnTo>
                  <a:lnTo>
                    <a:pt x="396" y="974"/>
                  </a:lnTo>
                  <a:lnTo>
                    <a:pt x="398" y="994"/>
                  </a:lnTo>
                  <a:lnTo>
                    <a:pt x="404" y="1042"/>
                  </a:lnTo>
                  <a:lnTo>
                    <a:pt x="408" y="1092"/>
                  </a:lnTo>
                  <a:lnTo>
                    <a:pt x="411" y="1122"/>
                  </a:lnTo>
                  <a:lnTo>
                    <a:pt x="408" y="1159"/>
                  </a:lnTo>
                  <a:lnTo>
                    <a:pt x="404" y="1226"/>
                  </a:lnTo>
                  <a:lnTo>
                    <a:pt x="400" y="1290"/>
                  </a:lnTo>
                  <a:lnTo>
                    <a:pt x="399" y="1318"/>
                  </a:lnTo>
                  <a:lnTo>
                    <a:pt x="430" y="1318"/>
                  </a:lnTo>
                  <a:lnTo>
                    <a:pt x="426" y="1326"/>
                  </a:lnTo>
                  <a:lnTo>
                    <a:pt x="416" y="1345"/>
                  </a:lnTo>
                  <a:lnTo>
                    <a:pt x="406" y="1366"/>
                  </a:lnTo>
                  <a:lnTo>
                    <a:pt x="401" y="1382"/>
                  </a:lnTo>
                  <a:lnTo>
                    <a:pt x="617" y="1382"/>
                  </a:lnTo>
                  <a:lnTo>
                    <a:pt x="617" y="1367"/>
                  </a:lnTo>
                  <a:lnTo>
                    <a:pt x="609" y="1353"/>
                  </a:lnTo>
                  <a:lnTo>
                    <a:pt x="596" y="1343"/>
                  </a:lnTo>
                  <a:lnTo>
                    <a:pt x="580" y="1333"/>
                  </a:lnTo>
                  <a:lnTo>
                    <a:pt x="564" y="1326"/>
                  </a:lnTo>
                  <a:lnTo>
                    <a:pt x="550" y="1321"/>
                  </a:lnTo>
                  <a:lnTo>
                    <a:pt x="539" y="1318"/>
                  </a:lnTo>
                  <a:lnTo>
                    <a:pt x="535" y="1317"/>
                  </a:lnTo>
                  <a:lnTo>
                    <a:pt x="572" y="1317"/>
                  </a:lnTo>
                  <a:lnTo>
                    <a:pt x="575" y="1310"/>
                  </a:lnTo>
                  <a:lnTo>
                    <a:pt x="585" y="1292"/>
                  </a:lnTo>
                  <a:lnTo>
                    <a:pt x="597" y="1264"/>
                  </a:lnTo>
                  <a:lnTo>
                    <a:pt x="612" y="1228"/>
                  </a:lnTo>
                  <a:lnTo>
                    <a:pt x="628" y="1187"/>
                  </a:lnTo>
                  <a:lnTo>
                    <a:pt x="642" y="1142"/>
                  </a:lnTo>
                  <a:lnTo>
                    <a:pt x="654" y="1095"/>
                  </a:lnTo>
                  <a:lnTo>
                    <a:pt x="661" y="1048"/>
                  </a:lnTo>
                  <a:lnTo>
                    <a:pt x="661" y="1031"/>
                  </a:lnTo>
                  <a:lnTo>
                    <a:pt x="658" y="1011"/>
                  </a:lnTo>
                  <a:lnTo>
                    <a:pt x="654" y="986"/>
                  </a:lnTo>
                  <a:lnTo>
                    <a:pt x="648" y="960"/>
                  </a:lnTo>
                  <a:lnTo>
                    <a:pt x="642" y="931"/>
                  </a:lnTo>
                  <a:lnTo>
                    <a:pt x="634" y="900"/>
                  </a:lnTo>
                  <a:lnTo>
                    <a:pt x="626" y="869"/>
                  </a:lnTo>
                  <a:lnTo>
                    <a:pt x="618" y="837"/>
                  </a:lnTo>
                  <a:lnTo>
                    <a:pt x="656" y="8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61"/>
            <p:cNvSpPr>
              <a:spLocks/>
            </p:cNvSpPr>
            <p:nvPr/>
          </p:nvSpPr>
          <p:spPr bwMode="auto">
            <a:xfrm>
              <a:off x="5529263" y="3863975"/>
              <a:ext cx="155575" cy="117475"/>
            </a:xfrm>
            <a:custGeom>
              <a:avLst/>
              <a:gdLst/>
              <a:ahLst/>
              <a:cxnLst>
                <a:cxn ang="0">
                  <a:pos x="75" y="34"/>
                </a:cxn>
                <a:cxn ang="0">
                  <a:pos x="41" y="26"/>
                </a:cxn>
                <a:cxn ang="0">
                  <a:pos x="40" y="27"/>
                </a:cxn>
                <a:cxn ang="0">
                  <a:pos x="35" y="28"/>
                </a:cxn>
                <a:cxn ang="0">
                  <a:pos x="28" y="32"/>
                </a:cxn>
                <a:cxn ang="0">
                  <a:pos x="21" y="37"/>
                </a:cxn>
                <a:cxn ang="0">
                  <a:pos x="14" y="41"/>
                </a:cxn>
                <a:cxn ang="0">
                  <a:pos x="7" y="47"/>
                </a:cxn>
                <a:cxn ang="0">
                  <a:pos x="3" y="54"/>
                </a:cxn>
                <a:cxn ang="0">
                  <a:pos x="0" y="61"/>
                </a:cxn>
                <a:cxn ang="0">
                  <a:pos x="3" y="78"/>
                </a:cxn>
                <a:cxn ang="0">
                  <a:pos x="12" y="98"/>
                </a:cxn>
                <a:cxn ang="0">
                  <a:pos x="21" y="115"/>
                </a:cxn>
                <a:cxn ang="0">
                  <a:pos x="26" y="122"/>
                </a:cxn>
                <a:cxn ang="0">
                  <a:pos x="166" y="146"/>
                </a:cxn>
                <a:cxn ang="0">
                  <a:pos x="196" y="75"/>
                </a:cxn>
                <a:cxn ang="0">
                  <a:pos x="177" y="62"/>
                </a:cxn>
                <a:cxn ang="0">
                  <a:pos x="157" y="48"/>
                </a:cxn>
                <a:cxn ang="0">
                  <a:pos x="139" y="35"/>
                </a:cxn>
                <a:cxn ang="0">
                  <a:pos x="120" y="24"/>
                </a:cxn>
                <a:cxn ang="0">
                  <a:pos x="105" y="14"/>
                </a:cxn>
                <a:cxn ang="0">
                  <a:pos x="93" y="5"/>
                </a:cxn>
                <a:cxn ang="0">
                  <a:pos x="83" y="1"/>
                </a:cxn>
                <a:cxn ang="0">
                  <a:pos x="79" y="0"/>
                </a:cxn>
                <a:cxn ang="0">
                  <a:pos x="74" y="5"/>
                </a:cxn>
                <a:cxn ang="0">
                  <a:pos x="73" y="14"/>
                </a:cxn>
                <a:cxn ang="0">
                  <a:pos x="74" y="25"/>
                </a:cxn>
                <a:cxn ang="0">
                  <a:pos x="75" y="34"/>
                </a:cxn>
              </a:cxnLst>
              <a:rect l="0" t="0" r="r" b="b"/>
              <a:pathLst>
                <a:path w="196" h="146">
                  <a:moveTo>
                    <a:pt x="75" y="34"/>
                  </a:moveTo>
                  <a:lnTo>
                    <a:pt x="41" y="26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8" y="32"/>
                  </a:lnTo>
                  <a:lnTo>
                    <a:pt x="21" y="37"/>
                  </a:lnTo>
                  <a:lnTo>
                    <a:pt x="14" y="41"/>
                  </a:lnTo>
                  <a:lnTo>
                    <a:pt x="7" y="47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3" y="78"/>
                  </a:lnTo>
                  <a:lnTo>
                    <a:pt x="12" y="98"/>
                  </a:lnTo>
                  <a:lnTo>
                    <a:pt x="21" y="115"/>
                  </a:lnTo>
                  <a:lnTo>
                    <a:pt x="26" y="122"/>
                  </a:lnTo>
                  <a:lnTo>
                    <a:pt x="166" y="146"/>
                  </a:lnTo>
                  <a:lnTo>
                    <a:pt x="196" y="75"/>
                  </a:lnTo>
                  <a:lnTo>
                    <a:pt x="177" y="62"/>
                  </a:lnTo>
                  <a:lnTo>
                    <a:pt x="157" y="48"/>
                  </a:lnTo>
                  <a:lnTo>
                    <a:pt x="139" y="35"/>
                  </a:lnTo>
                  <a:lnTo>
                    <a:pt x="120" y="24"/>
                  </a:lnTo>
                  <a:lnTo>
                    <a:pt x="105" y="14"/>
                  </a:lnTo>
                  <a:lnTo>
                    <a:pt x="93" y="5"/>
                  </a:lnTo>
                  <a:lnTo>
                    <a:pt x="83" y="1"/>
                  </a:lnTo>
                  <a:lnTo>
                    <a:pt x="79" y="0"/>
                  </a:lnTo>
                  <a:lnTo>
                    <a:pt x="74" y="5"/>
                  </a:lnTo>
                  <a:lnTo>
                    <a:pt x="73" y="14"/>
                  </a:lnTo>
                  <a:lnTo>
                    <a:pt x="74" y="25"/>
                  </a:lnTo>
                  <a:lnTo>
                    <a:pt x="75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62"/>
            <p:cNvSpPr>
              <a:spLocks/>
            </p:cNvSpPr>
            <p:nvPr/>
          </p:nvSpPr>
          <p:spPr bwMode="auto">
            <a:xfrm>
              <a:off x="5241925" y="3937000"/>
              <a:ext cx="550863" cy="611187"/>
            </a:xfrm>
            <a:custGeom>
              <a:avLst/>
              <a:gdLst/>
              <a:ahLst/>
              <a:cxnLst>
                <a:cxn ang="0">
                  <a:pos x="357" y="474"/>
                </a:cxn>
                <a:cxn ang="0">
                  <a:pos x="212" y="286"/>
                </a:cxn>
                <a:cxn ang="0">
                  <a:pos x="178" y="274"/>
                </a:cxn>
                <a:cxn ang="0">
                  <a:pos x="140" y="257"/>
                </a:cxn>
                <a:cxn ang="0">
                  <a:pos x="108" y="232"/>
                </a:cxn>
                <a:cxn ang="0">
                  <a:pos x="86" y="195"/>
                </a:cxn>
                <a:cxn ang="0">
                  <a:pos x="84" y="174"/>
                </a:cxn>
                <a:cxn ang="0">
                  <a:pos x="89" y="145"/>
                </a:cxn>
                <a:cxn ang="0">
                  <a:pos x="101" y="112"/>
                </a:cxn>
                <a:cxn ang="0">
                  <a:pos x="124" y="72"/>
                </a:cxn>
                <a:cxn ang="0">
                  <a:pos x="75" y="37"/>
                </a:cxn>
                <a:cxn ang="0">
                  <a:pos x="60" y="55"/>
                </a:cxn>
                <a:cxn ang="0">
                  <a:pos x="46" y="76"/>
                </a:cxn>
                <a:cxn ang="0">
                  <a:pos x="34" y="98"/>
                </a:cxn>
                <a:cxn ang="0">
                  <a:pos x="17" y="135"/>
                </a:cxn>
                <a:cxn ang="0">
                  <a:pos x="2" y="187"/>
                </a:cxn>
                <a:cxn ang="0">
                  <a:pos x="0" y="219"/>
                </a:cxn>
                <a:cxn ang="0">
                  <a:pos x="6" y="241"/>
                </a:cxn>
                <a:cxn ang="0">
                  <a:pos x="17" y="265"/>
                </a:cxn>
                <a:cxn ang="0">
                  <a:pos x="34" y="291"/>
                </a:cxn>
                <a:cxn ang="0">
                  <a:pos x="60" y="319"/>
                </a:cxn>
                <a:cxn ang="0">
                  <a:pos x="92" y="347"/>
                </a:cxn>
                <a:cxn ang="0">
                  <a:pos x="131" y="371"/>
                </a:cxn>
                <a:cxn ang="0">
                  <a:pos x="176" y="389"/>
                </a:cxn>
                <a:cxn ang="0">
                  <a:pos x="137" y="770"/>
                </a:cxn>
                <a:cxn ang="0">
                  <a:pos x="524" y="417"/>
                </a:cxn>
                <a:cxn ang="0">
                  <a:pos x="602" y="355"/>
                </a:cxn>
                <a:cxn ang="0">
                  <a:pos x="657" y="276"/>
                </a:cxn>
                <a:cxn ang="0">
                  <a:pos x="687" y="203"/>
                </a:cxn>
                <a:cxn ang="0">
                  <a:pos x="691" y="151"/>
                </a:cxn>
                <a:cxn ang="0">
                  <a:pos x="673" y="111"/>
                </a:cxn>
                <a:cxn ang="0">
                  <a:pos x="639" y="68"/>
                </a:cxn>
                <a:cxn ang="0">
                  <a:pos x="598" y="30"/>
                </a:cxn>
                <a:cxn ang="0">
                  <a:pos x="552" y="0"/>
                </a:cxn>
                <a:cxn ang="0">
                  <a:pos x="545" y="70"/>
                </a:cxn>
                <a:cxn ang="0">
                  <a:pos x="574" y="99"/>
                </a:cxn>
                <a:cxn ang="0">
                  <a:pos x="592" y="125"/>
                </a:cxn>
                <a:cxn ang="0">
                  <a:pos x="600" y="149"/>
                </a:cxn>
                <a:cxn ang="0">
                  <a:pos x="597" y="180"/>
                </a:cxn>
                <a:cxn ang="0">
                  <a:pos x="581" y="219"/>
                </a:cxn>
                <a:cxn ang="0">
                  <a:pos x="556" y="252"/>
                </a:cxn>
                <a:cxn ang="0">
                  <a:pos x="530" y="276"/>
                </a:cxn>
                <a:cxn ang="0">
                  <a:pos x="476" y="285"/>
                </a:cxn>
              </a:cxnLst>
              <a:rect l="0" t="0" r="r" b="b"/>
              <a:pathLst>
                <a:path w="692" h="770">
                  <a:moveTo>
                    <a:pt x="476" y="285"/>
                  </a:moveTo>
                  <a:lnTo>
                    <a:pt x="357" y="474"/>
                  </a:lnTo>
                  <a:lnTo>
                    <a:pt x="268" y="286"/>
                  </a:lnTo>
                  <a:lnTo>
                    <a:pt x="212" y="286"/>
                  </a:lnTo>
                  <a:lnTo>
                    <a:pt x="196" y="281"/>
                  </a:lnTo>
                  <a:lnTo>
                    <a:pt x="178" y="274"/>
                  </a:lnTo>
                  <a:lnTo>
                    <a:pt x="160" y="267"/>
                  </a:lnTo>
                  <a:lnTo>
                    <a:pt x="140" y="257"/>
                  </a:lnTo>
                  <a:lnTo>
                    <a:pt x="123" y="245"/>
                  </a:lnTo>
                  <a:lnTo>
                    <a:pt x="108" y="232"/>
                  </a:lnTo>
                  <a:lnTo>
                    <a:pt x="95" y="214"/>
                  </a:lnTo>
                  <a:lnTo>
                    <a:pt x="86" y="195"/>
                  </a:lnTo>
                  <a:lnTo>
                    <a:pt x="84" y="185"/>
                  </a:lnTo>
                  <a:lnTo>
                    <a:pt x="84" y="174"/>
                  </a:lnTo>
                  <a:lnTo>
                    <a:pt x="85" y="160"/>
                  </a:lnTo>
                  <a:lnTo>
                    <a:pt x="89" y="145"/>
                  </a:lnTo>
                  <a:lnTo>
                    <a:pt x="93" y="129"/>
                  </a:lnTo>
                  <a:lnTo>
                    <a:pt x="101" y="112"/>
                  </a:lnTo>
                  <a:lnTo>
                    <a:pt x="112" y="92"/>
                  </a:lnTo>
                  <a:lnTo>
                    <a:pt x="124" y="72"/>
                  </a:lnTo>
                  <a:lnTo>
                    <a:pt x="83" y="28"/>
                  </a:lnTo>
                  <a:lnTo>
                    <a:pt x="75" y="37"/>
                  </a:lnTo>
                  <a:lnTo>
                    <a:pt x="67" y="46"/>
                  </a:lnTo>
                  <a:lnTo>
                    <a:pt x="60" y="55"/>
                  </a:lnTo>
                  <a:lnTo>
                    <a:pt x="53" y="66"/>
                  </a:lnTo>
                  <a:lnTo>
                    <a:pt x="46" y="76"/>
                  </a:lnTo>
                  <a:lnTo>
                    <a:pt x="40" y="86"/>
                  </a:lnTo>
                  <a:lnTo>
                    <a:pt x="34" y="98"/>
                  </a:lnTo>
                  <a:lnTo>
                    <a:pt x="29" y="108"/>
                  </a:lnTo>
                  <a:lnTo>
                    <a:pt x="17" y="135"/>
                  </a:lnTo>
                  <a:lnTo>
                    <a:pt x="8" y="161"/>
                  </a:lnTo>
                  <a:lnTo>
                    <a:pt x="2" y="187"/>
                  </a:lnTo>
                  <a:lnTo>
                    <a:pt x="0" y="210"/>
                  </a:lnTo>
                  <a:lnTo>
                    <a:pt x="0" y="219"/>
                  </a:lnTo>
                  <a:lnTo>
                    <a:pt x="2" y="229"/>
                  </a:lnTo>
                  <a:lnTo>
                    <a:pt x="6" y="241"/>
                  </a:lnTo>
                  <a:lnTo>
                    <a:pt x="10" y="252"/>
                  </a:lnTo>
                  <a:lnTo>
                    <a:pt x="17" y="265"/>
                  </a:lnTo>
                  <a:lnTo>
                    <a:pt x="25" y="279"/>
                  </a:lnTo>
                  <a:lnTo>
                    <a:pt x="34" y="291"/>
                  </a:lnTo>
                  <a:lnTo>
                    <a:pt x="46" y="305"/>
                  </a:lnTo>
                  <a:lnTo>
                    <a:pt x="60" y="319"/>
                  </a:lnTo>
                  <a:lnTo>
                    <a:pt x="75" y="333"/>
                  </a:lnTo>
                  <a:lnTo>
                    <a:pt x="92" y="347"/>
                  </a:lnTo>
                  <a:lnTo>
                    <a:pt x="110" y="359"/>
                  </a:lnTo>
                  <a:lnTo>
                    <a:pt x="131" y="371"/>
                  </a:lnTo>
                  <a:lnTo>
                    <a:pt x="153" y="380"/>
                  </a:lnTo>
                  <a:lnTo>
                    <a:pt x="176" y="389"/>
                  </a:lnTo>
                  <a:lnTo>
                    <a:pt x="201" y="396"/>
                  </a:lnTo>
                  <a:lnTo>
                    <a:pt x="137" y="770"/>
                  </a:lnTo>
                  <a:lnTo>
                    <a:pt x="600" y="770"/>
                  </a:lnTo>
                  <a:lnTo>
                    <a:pt x="524" y="417"/>
                  </a:lnTo>
                  <a:lnTo>
                    <a:pt x="567" y="389"/>
                  </a:lnTo>
                  <a:lnTo>
                    <a:pt x="602" y="355"/>
                  </a:lnTo>
                  <a:lnTo>
                    <a:pt x="632" y="317"/>
                  </a:lnTo>
                  <a:lnTo>
                    <a:pt x="657" y="276"/>
                  </a:lnTo>
                  <a:lnTo>
                    <a:pt x="675" y="237"/>
                  </a:lnTo>
                  <a:lnTo>
                    <a:pt x="687" y="203"/>
                  </a:lnTo>
                  <a:lnTo>
                    <a:pt x="692" y="173"/>
                  </a:lnTo>
                  <a:lnTo>
                    <a:pt x="691" y="151"/>
                  </a:lnTo>
                  <a:lnTo>
                    <a:pt x="684" y="131"/>
                  </a:lnTo>
                  <a:lnTo>
                    <a:pt x="673" y="111"/>
                  </a:lnTo>
                  <a:lnTo>
                    <a:pt x="658" y="90"/>
                  </a:lnTo>
                  <a:lnTo>
                    <a:pt x="639" y="68"/>
                  </a:lnTo>
                  <a:lnTo>
                    <a:pt x="620" y="48"/>
                  </a:lnTo>
                  <a:lnTo>
                    <a:pt x="598" y="30"/>
                  </a:lnTo>
                  <a:lnTo>
                    <a:pt x="575" y="14"/>
                  </a:lnTo>
                  <a:lnTo>
                    <a:pt x="552" y="0"/>
                  </a:lnTo>
                  <a:lnTo>
                    <a:pt x="526" y="55"/>
                  </a:lnTo>
                  <a:lnTo>
                    <a:pt x="545" y="70"/>
                  </a:lnTo>
                  <a:lnTo>
                    <a:pt x="561" y="84"/>
                  </a:lnTo>
                  <a:lnTo>
                    <a:pt x="574" y="99"/>
                  </a:lnTo>
                  <a:lnTo>
                    <a:pt x="584" y="113"/>
                  </a:lnTo>
                  <a:lnTo>
                    <a:pt x="592" y="125"/>
                  </a:lnTo>
                  <a:lnTo>
                    <a:pt x="597" y="138"/>
                  </a:lnTo>
                  <a:lnTo>
                    <a:pt x="600" y="149"/>
                  </a:lnTo>
                  <a:lnTo>
                    <a:pt x="600" y="159"/>
                  </a:lnTo>
                  <a:lnTo>
                    <a:pt x="597" y="180"/>
                  </a:lnTo>
                  <a:lnTo>
                    <a:pt x="591" y="200"/>
                  </a:lnTo>
                  <a:lnTo>
                    <a:pt x="581" y="219"/>
                  </a:lnTo>
                  <a:lnTo>
                    <a:pt x="570" y="236"/>
                  </a:lnTo>
                  <a:lnTo>
                    <a:pt x="556" y="252"/>
                  </a:lnTo>
                  <a:lnTo>
                    <a:pt x="544" y="266"/>
                  </a:lnTo>
                  <a:lnTo>
                    <a:pt x="530" y="276"/>
                  </a:lnTo>
                  <a:lnTo>
                    <a:pt x="516" y="285"/>
                  </a:lnTo>
                  <a:lnTo>
                    <a:pt x="476" y="285"/>
                  </a:lnTo>
                  <a:close/>
                </a:path>
              </a:pathLst>
            </a:custGeom>
            <a:solidFill>
              <a:srgbClr val="AA8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3"/>
            <p:cNvSpPr>
              <a:spLocks/>
            </p:cNvSpPr>
            <p:nvPr/>
          </p:nvSpPr>
          <p:spPr bwMode="auto">
            <a:xfrm>
              <a:off x="5548313" y="3883025"/>
              <a:ext cx="114300" cy="777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" y="60"/>
                </a:cxn>
                <a:cxn ang="0">
                  <a:pos x="8" y="69"/>
                </a:cxn>
                <a:cxn ang="0">
                  <a:pos x="12" y="77"/>
                </a:cxn>
                <a:cxn ang="0">
                  <a:pos x="15" y="79"/>
                </a:cxn>
                <a:cxn ang="0">
                  <a:pos x="121" y="99"/>
                </a:cxn>
                <a:cxn ang="0">
                  <a:pos x="143" y="54"/>
                </a:cxn>
                <a:cxn ang="0">
                  <a:pos x="130" y="45"/>
                </a:cxn>
                <a:cxn ang="0">
                  <a:pos x="117" y="35"/>
                </a:cxn>
                <a:cxn ang="0">
                  <a:pos x="103" y="26"/>
                </a:cxn>
                <a:cxn ang="0">
                  <a:pos x="92" y="17"/>
                </a:cxn>
                <a:cxn ang="0">
                  <a:pos x="82" y="10"/>
                </a:cxn>
                <a:cxn ang="0">
                  <a:pos x="72" y="4"/>
                </a:cxn>
                <a:cxn ang="0">
                  <a:pos x="67" y="1"/>
                </a:cxn>
                <a:cxn ang="0">
                  <a:pos x="63" y="0"/>
                </a:cxn>
                <a:cxn ang="0">
                  <a:pos x="62" y="5"/>
                </a:cxn>
                <a:cxn ang="0">
                  <a:pos x="64" y="15"/>
                </a:cxn>
                <a:cxn ang="0">
                  <a:pos x="69" y="26"/>
                </a:cxn>
                <a:cxn ang="0">
                  <a:pos x="72" y="34"/>
                </a:cxn>
                <a:cxn ang="0">
                  <a:pos x="31" y="22"/>
                </a:cxn>
                <a:cxn ang="0">
                  <a:pos x="26" y="23"/>
                </a:cxn>
                <a:cxn ang="0">
                  <a:pos x="16" y="26"/>
                </a:cxn>
                <a:cxn ang="0">
                  <a:pos x="4" y="34"/>
                </a:cxn>
                <a:cxn ang="0">
                  <a:pos x="0" y="48"/>
                </a:cxn>
              </a:cxnLst>
              <a:rect l="0" t="0" r="r" b="b"/>
              <a:pathLst>
                <a:path w="143" h="99">
                  <a:moveTo>
                    <a:pt x="0" y="48"/>
                  </a:moveTo>
                  <a:lnTo>
                    <a:pt x="2" y="60"/>
                  </a:lnTo>
                  <a:lnTo>
                    <a:pt x="8" y="69"/>
                  </a:lnTo>
                  <a:lnTo>
                    <a:pt x="12" y="77"/>
                  </a:lnTo>
                  <a:lnTo>
                    <a:pt x="15" y="79"/>
                  </a:lnTo>
                  <a:lnTo>
                    <a:pt x="121" y="99"/>
                  </a:lnTo>
                  <a:lnTo>
                    <a:pt x="143" y="54"/>
                  </a:lnTo>
                  <a:lnTo>
                    <a:pt x="130" y="45"/>
                  </a:lnTo>
                  <a:lnTo>
                    <a:pt x="117" y="35"/>
                  </a:lnTo>
                  <a:lnTo>
                    <a:pt x="103" y="26"/>
                  </a:lnTo>
                  <a:lnTo>
                    <a:pt x="92" y="17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62" y="5"/>
                  </a:lnTo>
                  <a:lnTo>
                    <a:pt x="64" y="15"/>
                  </a:lnTo>
                  <a:lnTo>
                    <a:pt x="69" y="26"/>
                  </a:lnTo>
                  <a:lnTo>
                    <a:pt x="72" y="34"/>
                  </a:lnTo>
                  <a:lnTo>
                    <a:pt x="31" y="22"/>
                  </a:lnTo>
                  <a:lnTo>
                    <a:pt x="26" y="23"/>
                  </a:lnTo>
                  <a:lnTo>
                    <a:pt x="16" y="26"/>
                  </a:lnTo>
                  <a:lnTo>
                    <a:pt x="4" y="3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4"/>
            <p:cNvSpPr>
              <a:spLocks/>
            </p:cNvSpPr>
            <p:nvPr/>
          </p:nvSpPr>
          <p:spPr bwMode="auto">
            <a:xfrm>
              <a:off x="5356225" y="4572000"/>
              <a:ext cx="363538" cy="361950"/>
            </a:xfrm>
            <a:custGeom>
              <a:avLst/>
              <a:gdLst/>
              <a:ahLst/>
              <a:cxnLst>
                <a:cxn ang="0">
                  <a:pos x="32" y="1"/>
                </a:cxn>
                <a:cxn ang="0">
                  <a:pos x="27" y="15"/>
                </a:cxn>
                <a:cxn ang="0">
                  <a:pos x="18" y="51"/>
                </a:cxn>
                <a:cxn ang="0">
                  <a:pos x="8" y="109"/>
                </a:cxn>
                <a:cxn ang="0">
                  <a:pos x="0" y="183"/>
                </a:cxn>
                <a:cxn ang="0">
                  <a:pos x="1" y="228"/>
                </a:cxn>
                <a:cxn ang="0">
                  <a:pos x="7" y="274"/>
                </a:cxn>
                <a:cxn ang="0">
                  <a:pos x="18" y="319"/>
                </a:cxn>
                <a:cxn ang="0">
                  <a:pos x="31" y="361"/>
                </a:cxn>
                <a:cxn ang="0">
                  <a:pos x="43" y="398"/>
                </a:cxn>
                <a:cxn ang="0">
                  <a:pos x="56" y="428"/>
                </a:cxn>
                <a:cxn ang="0">
                  <a:pos x="64" y="448"/>
                </a:cxn>
                <a:cxn ang="0">
                  <a:pos x="68" y="455"/>
                </a:cxn>
                <a:cxn ang="0">
                  <a:pos x="187" y="455"/>
                </a:cxn>
                <a:cxn ang="0">
                  <a:pos x="186" y="432"/>
                </a:cxn>
                <a:cxn ang="0">
                  <a:pos x="182" y="379"/>
                </a:cxn>
                <a:cxn ang="0">
                  <a:pos x="178" y="319"/>
                </a:cxn>
                <a:cxn ang="0">
                  <a:pos x="176" y="276"/>
                </a:cxn>
                <a:cxn ang="0">
                  <a:pos x="178" y="243"/>
                </a:cxn>
                <a:cxn ang="0">
                  <a:pos x="183" y="206"/>
                </a:cxn>
                <a:cxn ang="0">
                  <a:pos x="191" y="169"/>
                </a:cxn>
                <a:cxn ang="0">
                  <a:pos x="200" y="134"/>
                </a:cxn>
                <a:cxn ang="0">
                  <a:pos x="208" y="104"/>
                </a:cxn>
                <a:cxn ang="0">
                  <a:pos x="216" y="79"/>
                </a:cxn>
                <a:cxn ang="0">
                  <a:pos x="222" y="63"/>
                </a:cxn>
                <a:cxn ang="0">
                  <a:pos x="224" y="57"/>
                </a:cxn>
                <a:cxn ang="0">
                  <a:pos x="227" y="62"/>
                </a:cxn>
                <a:cxn ang="0">
                  <a:pos x="232" y="75"/>
                </a:cxn>
                <a:cxn ang="0">
                  <a:pos x="240" y="94"/>
                </a:cxn>
                <a:cxn ang="0">
                  <a:pos x="250" y="119"/>
                </a:cxn>
                <a:cxn ang="0">
                  <a:pos x="259" y="151"/>
                </a:cxn>
                <a:cxn ang="0">
                  <a:pos x="267" y="185"/>
                </a:cxn>
                <a:cxn ang="0">
                  <a:pos x="273" y="223"/>
                </a:cxn>
                <a:cxn ang="0">
                  <a:pos x="275" y="264"/>
                </a:cxn>
                <a:cxn ang="0">
                  <a:pos x="273" y="305"/>
                </a:cxn>
                <a:cxn ang="0">
                  <a:pos x="266" y="367"/>
                </a:cxn>
                <a:cxn ang="0">
                  <a:pos x="260" y="424"/>
                </a:cxn>
                <a:cxn ang="0">
                  <a:pos x="257" y="449"/>
                </a:cxn>
                <a:cxn ang="0">
                  <a:pos x="385" y="449"/>
                </a:cxn>
                <a:cxn ang="0">
                  <a:pos x="388" y="442"/>
                </a:cxn>
                <a:cxn ang="0">
                  <a:pos x="396" y="423"/>
                </a:cxn>
                <a:cxn ang="0">
                  <a:pos x="408" y="395"/>
                </a:cxn>
                <a:cxn ang="0">
                  <a:pos x="421" y="359"/>
                </a:cxn>
                <a:cxn ang="0">
                  <a:pos x="435" y="321"/>
                </a:cxn>
                <a:cxn ang="0">
                  <a:pos x="447" y="282"/>
                </a:cxn>
                <a:cxn ang="0">
                  <a:pos x="455" y="245"/>
                </a:cxn>
                <a:cxn ang="0">
                  <a:pos x="458" y="213"/>
                </a:cxn>
                <a:cxn ang="0">
                  <a:pos x="457" y="172"/>
                </a:cxn>
                <a:cxn ang="0">
                  <a:pos x="451" y="133"/>
                </a:cxn>
                <a:cxn ang="0">
                  <a:pos x="444" y="98"/>
                </a:cxn>
                <a:cxn ang="0">
                  <a:pos x="436" y="65"/>
                </a:cxn>
                <a:cxn ang="0">
                  <a:pos x="428" y="38"/>
                </a:cxn>
                <a:cxn ang="0">
                  <a:pos x="421" y="18"/>
                </a:cxn>
                <a:cxn ang="0">
                  <a:pos x="417" y="4"/>
                </a:cxn>
                <a:cxn ang="0">
                  <a:pos x="414" y="0"/>
                </a:cxn>
                <a:cxn ang="0">
                  <a:pos x="32" y="1"/>
                </a:cxn>
              </a:cxnLst>
              <a:rect l="0" t="0" r="r" b="b"/>
              <a:pathLst>
                <a:path w="458" h="455">
                  <a:moveTo>
                    <a:pt x="32" y="1"/>
                  </a:moveTo>
                  <a:lnTo>
                    <a:pt x="27" y="15"/>
                  </a:lnTo>
                  <a:lnTo>
                    <a:pt x="18" y="51"/>
                  </a:lnTo>
                  <a:lnTo>
                    <a:pt x="8" y="109"/>
                  </a:lnTo>
                  <a:lnTo>
                    <a:pt x="0" y="183"/>
                  </a:lnTo>
                  <a:lnTo>
                    <a:pt x="1" y="228"/>
                  </a:lnTo>
                  <a:lnTo>
                    <a:pt x="7" y="274"/>
                  </a:lnTo>
                  <a:lnTo>
                    <a:pt x="18" y="319"/>
                  </a:lnTo>
                  <a:lnTo>
                    <a:pt x="31" y="361"/>
                  </a:lnTo>
                  <a:lnTo>
                    <a:pt x="43" y="398"/>
                  </a:lnTo>
                  <a:lnTo>
                    <a:pt x="56" y="428"/>
                  </a:lnTo>
                  <a:lnTo>
                    <a:pt x="64" y="448"/>
                  </a:lnTo>
                  <a:lnTo>
                    <a:pt x="68" y="455"/>
                  </a:lnTo>
                  <a:lnTo>
                    <a:pt x="187" y="455"/>
                  </a:lnTo>
                  <a:lnTo>
                    <a:pt x="186" y="432"/>
                  </a:lnTo>
                  <a:lnTo>
                    <a:pt x="182" y="379"/>
                  </a:lnTo>
                  <a:lnTo>
                    <a:pt x="178" y="319"/>
                  </a:lnTo>
                  <a:lnTo>
                    <a:pt x="176" y="276"/>
                  </a:lnTo>
                  <a:lnTo>
                    <a:pt x="178" y="243"/>
                  </a:lnTo>
                  <a:lnTo>
                    <a:pt x="183" y="206"/>
                  </a:lnTo>
                  <a:lnTo>
                    <a:pt x="191" y="169"/>
                  </a:lnTo>
                  <a:lnTo>
                    <a:pt x="200" y="134"/>
                  </a:lnTo>
                  <a:lnTo>
                    <a:pt x="208" y="104"/>
                  </a:lnTo>
                  <a:lnTo>
                    <a:pt x="216" y="79"/>
                  </a:lnTo>
                  <a:lnTo>
                    <a:pt x="222" y="63"/>
                  </a:lnTo>
                  <a:lnTo>
                    <a:pt x="224" y="57"/>
                  </a:lnTo>
                  <a:lnTo>
                    <a:pt x="227" y="62"/>
                  </a:lnTo>
                  <a:lnTo>
                    <a:pt x="232" y="75"/>
                  </a:lnTo>
                  <a:lnTo>
                    <a:pt x="240" y="94"/>
                  </a:lnTo>
                  <a:lnTo>
                    <a:pt x="250" y="119"/>
                  </a:lnTo>
                  <a:lnTo>
                    <a:pt x="259" y="151"/>
                  </a:lnTo>
                  <a:lnTo>
                    <a:pt x="267" y="185"/>
                  </a:lnTo>
                  <a:lnTo>
                    <a:pt x="273" y="223"/>
                  </a:lnTo>
                  <a:lnTo>
                    <a:pt x="275" y="264"/>
                  </a:lnTo>
                  <a:lnTo>
                    <a:pt x="273" y="305"/>
                  </a:lnTo>
                  <a:lnTo>
                    <a:pt x="266" y="367"/>
                  </a:lnTo>
                  <a:lnTo>
                    <a:pt x="260" y="424"/>
                  </a:lnTo>
                  <a:lnTo>
                    <a:pt x="257" y="449"/>
                  </a:lnTo>
                  <a:lnTo>
                    <a:pt x="385" y="449"/>
                  </a:lnTo>
                  <a:lnTo>
                    <a:pt x="388" y="442"/>
                  </a:lnTo>
                  <a:lnTo>
                    <a:pt x="396" y="423"/>
                  </a:lnTo>
                  <a:lnTo>
                    <a:pt x="408" y="395"/>
                  </a:lnTo>
                  <a:lnTo>
                    <a:pt x="421" y="359"/>
                  </a:lnTo>
                  <a:lnTo>
                    <a:pt x="435" y="321"/>
                  </a:lnTo>
                  <a:lnTo>
                    <a:pt x="447" y="282"/>
                  </a:lnTo>
                  <a:lnTo>
                    <a:pt x="455" y="245"/>
                  </a:lnTo>
                  <a:lnTo>
                    <a:pt x="458" y="213"/>
                  </a:lnTo>
                  <a:lnTo>
                    <a:pt x="457" y="172"/>
                  </a:lnTo>
                  <a:lnTo>
                    <a:pt x="451" y="133"/>
                  </a:lnTo>
                  <a:lnTo>
                    <a:pt x="444" y="98"/>
                  </a:lnTo>
                  <a:lnTo>
                    <a:pt x="436" y="65"/>
                  </a:lnTo>
                  <a:lnTo>
                    <a:pt x="428" y="38"/>
                  </a:lnTo>
                  <a:lnTo>
                    <a:pt x="421" y="18"/>
                  </a:lnTo>
                  <a:lnTo>
                    <a:pt x="417" y="4"/>
                  </a:lnTo>
                  <a:lnTo>
                    <a:pt x="414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A8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5"/>
            <p:cNvSpPr>
              <a:spLocks/>
            </p:cNvSpPr>
            <p:nvPr/>
          </p:nvSpPr>
          <p:spPr bwMode="auto">
            <a:xfrm>
              <a:off x="5470525" y="4164013"/>
              <a:ext cx="133350" cy="120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7" y="0"/>
                </a:cxn>
                <a:cxn ang="0">
                  <a:pos x="72" y="153"/>
                </a:cxn>
                <a:cxn ang="0">
                  <a:pos x="0" y="0"/>
                </a:cxn>
              </a:cxnLst>
              <a:rect l="0" t="0" r="r" b="b"/>
              <a:pathLst>
                <a:path w="167" h="153">
                  <a:moveTo>
                    <a:pt x="0" y="0"/>
                  </a:moveTo>
                  <a:lnTo>
                    <a:pt x="167" y="0"/>
                  </a:lnTo>
                  <a:lnTo>
                    <a:pt x="72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6"/>
            <p:cNvSpPr>
              <a:spLocks/>
            </p:cNvSpPr>
            <p:nvPr/>
          </p:nvSpPr>
          <p:spPr bwMode="auto">
            <a:xfrm>
              <a:off x="5419725" y="4157663"/>
              <a:ext cx="241300" cy="168275"/>
            </a:xfrm>
            <a:custGeom>
              <a:avLst/>
              <a:gdLst/>
              <a:ahLst/>
              <a:cxnLst>
                <a:cxn ang="0">
                  <a:pos x="265" y="69"/>
                </a:cxn>
                <a:cxn ang="0">
                  <a:pos x="305" y="41"/>
                </a:cxn>
                <a:cxn ang="0">
                  <a:pos x="272" y="3"/>
                </a:cxn>
                <a:cxn ang="0">
                  <a:pos x="253" y="3"/>
                </a:cxn>
                <a:cxn ang="0">
                  <a:pos x="279" y="38"/>
                </a:cxn>
                <a:cxn ang="0">
                  <a:pos x="241" y="66"/>
                </a:cxn>
                <a:cxn ang="0">
                  <a:pos x="246" y="71"/>
                </a:cxn>
                <a:cxn ang="0">
                  <a:pos x="254" y="80"/>
                </a:cxn>
                <a:cxn ang="0">
                  <a:pos x="263" y="91"/>
                </a:cxn>
                <a:cxn ang="0">
                  <a:pos x="265" y="95"/>
                </a:cxn>
                <a:cxn ang="0">
                  <a:pos x="136" y="189"/>
                </a:cxn>
                <a:cxn ang="0">
                  <a:pos x="37" y="93"/>
                </a:cxn>
                <a:cxn ang="0">
                  <a:pos x="59" y="65"/>
                </a:cxn>
                <a:cxn ang="0">
                  <a:pos x="23" y="39"/>
                </a:cxn>
                <a:cxn ang="0">
                  <a:pos x="44" y="0"/>
                </a:cxn>
                <a:cxn ang="0">
                  <a:pos x="26" y="1"/>
                </a:cxn>
                <a:cxn ang="0">
                  <a:pos x="0" y="42"/>
                </a:cxn>
                <a:cxn ang="0">
                  <a:pos x="36" y="68"/>
                </a:cxn>
                <a:cxn ang="0">
                  <a:pos x="10" y="96"/>
                </a:cxn>
                <a:cxn ang="0">
                  <a:pos x="134" y="212"/>
                </a:cxn>
                <a:cxn ang="0">
                  <a:pos x="295" y="102"/>
                </a:cxn>
                <a:cxn ang="0">
                  <a:pos x="265" y="69"/>
                </a:cxn>
              </a:cxnLst>
              <a:rect l="0" t="0" r="r" b="b"/>
              <a:pathLst>
                <a:path w="305" h="212">
                  <a:moveTo>
                    <a:pt x="265" y="69"/>
                  </a:moveTo>
                  <a:lnTo>
                    <a:pt x="305" y="41"/>
                  </a:lnTo>
                  <a:lnTo>
                    <a:pt x="272" y="3"/>
                  </a:lnTo>
                  <a:lnTo>
                    <a:pt x="253" y="3"/>
                  </a:lnTo>
                  <a:lnTo>
                    <a:pt x="279" y="38"/>
                  </a:lnTo>
                  <a:lnTo>
                    <a:pt x="241" y="66"/>
                  </a:lnTo>
                  <a:lnTo>
                    <a:pt x="246" y="71"/>
                  </a:lnTo>
                  <a:lnTo>
                    <a:pt x="254" y="80"/>
                  </a:lnTo>
                  <a:lnTo>
                    <a:pt x="263" y="91"/>
                  </a:lnTo>
                  <a:lnTo>
                    <a:pt x="265" y="95"/>
                  </a:lnTo>
                  <a:lnTo>
                    <a:pt x="136" y="189"/>
                  </a:lnTo>
                  <a:lnTo>
                    <a:pt x="37" y="93"/>
                  </a:lnTo>
                  <a:lnTo>
                    <a:pt x="59" y="65"/>
                  </a:lnTo>
                  <a:lnTo>
                    <a:pt x="23" y="39"/>
                  </a:lnTo>
                  <a:lnTo>
                    <a:pt x="44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36" y="68"/>
                  </a:lnTo>
                  <a:lnTo>
                    <a:pt x="10" y="96"/>
                  </a:lnTo>
                  <a:lnTo>
                    <a:pt x="134" y="212"/>
                  </a:lnTo>
                  <a:lnTo>
                    <a:pt x="295" y="102"/>
                  </a:lnTo>
                  <a:lnTo>
                    <a:pt x="265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7"/>
            <p:cNvSpPr>
              <a:spLocks/>
            </p:cNvSpPr>
            <p:nvPr/>
          </p:nvSpPr>
          <p:spPr bwMode="auto">
            <a:xfrm>
              <a:off x="5500688" y="4151313"/>
              <a:ext cx="58738" cy="157162"/>
            </a:xfrm>
            <a:custGeom>
              <a:avLst/>
              <a:gdLst/>
              <a:ahLst/>
              <a:cxnLst>
                <a:cxn ang="0">
                  <a:pos x="30" y="200"/>
                </a:cxn>
                <a:cxn ang="0">
                  <a:pos x="74" y="119"/>
                </a:cxn>
                <a:cxn ang="0">
                  <a:pos x="45" y="42"/>
                </a:cxn>
                <a:cxn ang="0">
                  <a:pos x="48" y="38"/>
                </a:cxn>
                <a:cxn ang="0">
                  <a:pos x="52" y="34"/>
                </a:cxn>
                <a:cxn ang="0">
                  <a:pos x="53" y="28"/>
                </a:cxn>
                <a:cxn ang="0">
                  <a:pos x="54" y="23"/>
                </a:cxn>
                <a:cxn ang="0">
                  <a:pos x="53" y="14"/>
                </a:cxn>
                <a:cxn ang="0">
                  <a:pos x="48" y="7"/>
                </a:cxn>
                <a:cxn ang="0">
                  <a:pos x="41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7"/>
                </a:cxn>
                <a:cxn ang="0">
                  <a:pos x="13" y="14"/>
                </a:cxn>
                <a:cxn ang="0">
                  <a:pos x="10" y="23"/>
                </a:cxn>
                <a:cxn ang="0">
                  <a:pos x="11" y="29"/>
                </a:cxn>
                <a:cxn ang="0">
                  <a:pos x="14" y="34"/>
                </a:cxn>
                <a:cxn ang="0">
                  <a:pos x="16" y="38"/>
                </a:cxn>
                <a:cxn ang="0">
                  <a:pos x="21" y="42"/>
                </a:cxn>
                <a:cxn ang="0">
                  <a:pos x="0" y="109"/>
                </a:cxn>
                <a:cxn ang="0">
                  <a:pos x="30" y="200"/>
                </a:cxn>
              </a:cxnLst>
              <a:rect l="0" t="0" r="r" b="b"/>
              <a:pathLst>
                <a:path w="74" h="200">
                  <a:moveTo>
                    <a:pt x="30" y="200"/>
                  </a:moveTo>
                  <a:lnTo>
                    <a:pt x="74" y="119"/>
                  </a:lnTo>
                  <a:lnTo>
                    <a:pt x="45" y="42"/>
                  </a:lnTo>
                  <a:lnTo>
                    <a:pt x="48" y="38"/>
                  </a:lnTo>
                  <a:lnTo>
                    <a:pt x="52" y="34"/>
                  </a:lnTo>
                  <a:lnTo>
                    <a:pt x="53" y="28"/>
                  </a:lnTo>
                  <a:lnTo>
                    <a:pt x="54" y="23"/>
                  </a:lnTo>
                  <a:lnTo>
                    <a:pt x="53" y="14"/>
                  </a:lnTo>
                  <a:lnTo>
                    <a:pt x="48" y="7"/>
                  </a:lnTo>
                  <a:lnTo>
                    <a:pt x="41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11" y="29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1" y="42"/>
                  </a:lnTo>
                  <a:lnTo>
                    <a:pt x="0" y="109"/>
                  </a:lnTo>
                  <a:lnTo>
                    <a:pt x="30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8"/>
            <p:cNvSpPr>
              <a:spLocks/>
            </p:cNvSpPr>
            <p:nvPr/>
          </p:nvSpPr>
          <p:spPr bwMode="auto">
            <a:xfrm>
              <a:off x="5510213" y="4346575"/>
              <a:ext cx="31750" cy="33337"/>
            </a:xfrm>
            <a:custGeom>
              <a:avLst/>
              <a:gdLst/>
              <a:ahLst/>
              <a:cxnLst>
                <a:cxn ang="0">
                  <a:pos x="21" y="41"/>
                </a:cxn>
                <a:cxn ang="0">
                  <a:pos x="29" y="40"/>
                </a:cxn>
                <a:cxn ang="0">
                  <a:pos x="36" y="36"/>
                </a:cxn>
                <a:cxn ang="0">
                  <a:pos x="41" y="29"/>
                </a:cxn>
                <a:cxn ang="0">
                  <a:pos x="42" y="21"/>
                </a:cxn>
                <a:cxn ang="0">
                  <a:pos x="41" y="13"/>
                </a:cxn>
                <a:cxn ang="0">
                  <a:pos x="36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1" y="13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6" y="36"/>
                </a:cxn>
                <a:cxn ang="0">
                  <a:pos x="13" y="40"/>
                </a:cxn>
                <a:cxn ang="0">
                  <a:pos x="21" y="41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lnTo>
                    <a:pt x="29" y="40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9"/>
            <p:cNvSpPr>
              <a:spLocks/>
            </p:cNvSpPr>
            <p:nvPr/>
          </p:nvSpPr>
          <p:spPr bwMode="auto">
            <a:xfrm>
              <a:off x="5508625" y="4395788"/>
              <a:ext cx="33338" cy="31750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29" y="40"/>
                </a:cxn>
                <a:cxn ang="0">
                  <a:pos x="36" y="36"/>
                </a:cxn>
                <a:cxn ang="0">
                  <a:pos x="40" y="29"/>
                </a:cxn>
                <a:cxn ang="0">
                  <a:pos x="42" y="21"/>
                </a:cxn>
                <a:cxn ang="0">
                  <a:pos x="40" y="13"/>
                </a:cxn>
                <a:cxn ang="0">
                  <a:pos x="36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1" y="13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6" y="36"/>
                </a:cxn>
                <a:cxn ang="0">
                  <a:pos x="13" y="40"/>
                </a:cxn>
                <a:cxn ang="0">
                  <a:pos x="21" y="42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lnTo>
                    <a:pt x="29" y="40"/>
                  </a:lnTo>
                  <a:lnTo>
                    <a:pt x="36" y="36"/>
                  </a:lnTo>
                  <a:lnTo>
                    <a:pt x="40" y="29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0"/>
            <p:cNvSpPr>
              <a:spLocks/>
            </p:cNvSpPr>
            <p:nvPr/>
          </p:nvSpPr>
          <p:spPr bwMode="auto">
            <a:xfrm>
              <a:off x="5510213" y="4445000"/>
              <a:ext cx="31750" cy="31750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29" y="41"/>
                </a:cxn>
                <a:cxn ang="0">
                  <a:pos x="36" y="36"/>
                </a:cxn>
                <a:cxn ang="0">
                  <a:pos x="41" y="29"/>
                </a:cxn>
                <a:cxn ang="0">
                  <a:pos x="42" y="21"/>
                </a:cxn>
                <a:cxn ang="0">
                  <a:pos x="41" y="13"/>
                </a:cxn>
                <a:cxn ang="0">
                  <a:pos x="36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1" y="13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6" y="36"/>
                </a:cxn>
                <a:cxn ang="0">
                  <a:pos x="13" y="41"/>
                </a:cxn>
                <a:cxn ang="0">
                  <a:pos x="21" y="42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lnTo>
                    <a:pt x="29" y="41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1"/>
            <p:cNvSpPr>
              <a:spLocks/>
            </p:cNvSpPr>
            <p:nvPr/>
          </p:nvSpPr>
          <p:spPr bwMode="auto">
            <a:xfrm>
              <a:off x="5376863" y="3744913"/>
              <a:ext cx="298450" cy="92075"/>
            </a:xfrm>
            <a:custGeom>
              <a:avLst/>
              <a:gdLst/>
              <a:ahLst/>
              <a:cxnLst>
                <a:cxn ang="0">
                  <a:pos x="312" y="35"/>
                </a:cxn>
                <a:cxn ang="0">
                  <a:pos x="300" y="32"/>
                </a:cxn>
                <a:cxn ang="0">
                  <a:pos x="283" y="18"/>
                </a:cxn>
                <a:cxn ang="0">
                  <a:pos x="258" y="10"/>
                </a:cxn>
                <a:cxn ang="0">
                  <a:pos x="234" y="11"/>
                </a:cxn>
                <a:cxn ang="0">
                  <a:pos x="215" y="11"/>
                </a:cxn>
                <a:cxn ang="0">
                  <a:pos x="199" y="3"/>
                </a:cxn>
                <a:cxn ang="0">
                  <a:pos x="179" y="0"/>
                </a:cxn>
                <a:cxn ang="0">
                  <a:pos x="160" y="1"/>
                </a:cxn>
                <a:cxn ang="0">
                  <a:pos x="144" y="4"/>
                </a:cxn>
                <a:cxn ang="0">
                  <a:pos x="130" y="10"/>
                </a:cxn>
                <a:cxn ang="0">
                  <a:pos x="112" y="5"/>
                </a:cxn>
                <a:cxn ang="0">
                  <a:pos x="89" y="7"/>
                </a:cxn>
                <a:cxn ang="0">
                  <a:pos x="67" y="14"/>
                </a:cxn>
                <a:cxn ang="0">
                  <a:pos x="51" y="25"/>
                </a:cxn>
                <a:cxn ang="0">
                  <a:pos x="47" y="25"/>
                </a:cxn>
                <a:cxn ang="0">
                  <a:pos x="28" y="27"/>
                </a:cxn>
                <a:cxn ang="0">
                  <a:pos x="8" y="41"/>
                </a:cxn>
                <a:cxn ang="0">
                  <a:pos x="0" y="61"/>
                </a:cxn>
                <a:cxn ang="0">
                  <a:pos x="8" y="80"/>
                </a:cxn>
                <a:cxn ang="0">
                  <a:pos x="28" y="94"/>
                </a:cxn>
                <a:cxn ang="0">
                  <a:pos x="52" y="97"/>
                </a:cxn>
                <a:cxn ang="0">
                  <a:pos x="68" y="92"/>
                </a:cxn>
                <a:cxn ang="0">
                  <a:pos x="81" y="84"/>
                </a:cxn>
                <a:cxn ang="0">
                  <a:pos x="95" y="82"/>
                </a:cxn>
                <a:cxn ang="0">
                  <a:pos x="109" y="83"/>
                </a:cxn>
                <a:cxn ang="0">
                  <a:pos x="124" y="80"/>
                </a:cxn>
                <a:cxn ang="0">
                  <a:pos x="138" y="76"/>
                </a:cxn>
                <a:cxn ang="0">
                  <a:pos x="156" y="79"/>
                </a:cxn>
                <a:cxn ang="0">
                  <a:pos x="181" y="80"/>
                </a:cxn>
                <a:cxn ang="0">
                  <a:pos x="205" y="72"/>
                </a:cxn>
                <a:cxn ang="0">
                  <a:pos x="219" y="80"/>
                </a:cxn>
                <a:cxn ang="0">
                  <a:pos x="236" y="85"/>
                </a:cxn>
                <a:cxn ang="0">
                  <a:pos x="255" y="86"/>
                </a:cxn>
                <a:cxn ang="0">
                  <a:pos x="271" y="84"/>
                </a:cxn>
                <a:cxn ang="0">
                  <a:pos x="282" y="102"/>
                </a:cxn>
                <a:cxn ang="0">
                  <a:pos x="305" y="114"/>
                </a:cxn>
                <a:cxn ang="0">
                  <a:pos x="334" y="115"/>
                </a:cxn>
                <a:cxn ang="0">
                  <a:pos x="361" y="103"/>
                </a:cxn>
                <a:cxn ang="0">
                  <a:pos x="376" y="83"/>
                </a:cxn>
                <a:cxn ang="0">
                  <a:pos x="372" y="60"/>
                </a:cxn>
                <a:cxn ang="0">
                  <a:pos x="354" y="41"/>
                </a:cxn>
                <a:cxn ang="0">
                  <a:pos x="324" y="34"/>
                </a:cxn>
              </a:cxnLst>
              <a:rect l="0" t="0" r="r" b="b"/>
              <a:pathLst>
                <a:path w="377" h="116">
                  <a:moveTo>
                    <a:pt x="324" y="34"/>
                  </a:moveTo>
                  <a:lnTo>
                    <a:pt x="318" y="34"/>
                  </a:lnTo>
                  <a:lnTo>
                    <a:pt x="312" y="35"/>
                  </a:lnTo>
                  <a:lnTo>
                    <a:pt x="308" y="37"/>
                  </a:lnTo>
                  <a:lnTo>
                    <a:pt x="303" y="38"/>
                  </a:lnTo>
                  <a:lnTo>
                    <a:pt x="300" y="32"/>
                  </a:lnTo>
                  <a:lnTo>
                    <a:pt x="295" y="26"/>
                  </a:lnTo>
                  <a:lnTo>
                    <a:pt x="289" y="22"/>
                  </a:lnTo>
                  <a:lnTo>
                    <a:pt x="283" y="18"/>
                  </a:lnTo>
                  <a:lnTo>
                    <a:pt x="275" y="15"/>
                  </a:lnTo>
                  <a:lnTo>
                    <a:pt x="267" y="12"/>
                  </a:lnTo>
                  <a:lnTo>
                    <a:pt x="258" y="10"/>
                  </a:lnTo>
                  <a:lnTo>
                    <a:pt x="249" y="10"/>
                  </a:lnTo>
                  <a:lnTo>
                    <a:pt x="241" y="10"/>
                  </a:lnTo>
                  <a:lnTo>
                    <a:pt x="234" y="11"/>
                  </a:lnTo>
                  <a:lnTo>
                    <a:pt x="227" y="12"/>
                  </a:lnTo>
                  <a:lnTo>
                    <a:pt x="220" y="15"/>
                  </a:lnTo>
                  <a:lnTo>
                    <a:pt x="215" y="11"/>
                  </a:lnTo>
                  <a:lnTo>
                    <a:pt x="211" y="9"/>
                  </a:lnTo>
                  <a:lnTo>
                    <a:pt x="205" y="5"/>
                  </a:lnTo>
                  <a:lnTo>
                    <a:pt x="199" y="3"/>
                  </a:lnTo>
                  <a:lnTo>
                    <a:pt x="192" y="2"/>
                  </a:lnTo>
                  <a:lnTo>
                    <a:pt x="186" y="1"/>
                  </a:lnTo>
                  <a:lnTo>
                    <a:pt x="179" y="0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1"/>
                  </a:lnTo>
                  <a:lnTo>
                    <a:pt x="149" y="2"/>
                  </a:lnTo>
                  <a:lnTo>
                    <a:pt x="144" y="4"/>
                  </a:lnTo>
                  <a:lnTo>
                    <a:pt x="138" y="5"/>
                  </a:lnTo>
                  <a:lnTo>
                    <a:pt x="135" y="8"/>
                  </a:lnTo>
                  <a:lnTo>
                    <a:pt x="130" y="10"/>
                  </a:lnTo>
                  <a:lnTo>
                    <a:pt x="124" y="9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5" y="5"/>
                  </a:lnTo>
                  <a:lnTo>
                    <a:pt x="97" y="5"/>
                  </a:lnTo>
                  <a:lnTo>
                    <a:pt x="89" y="7"/>
                  </a:lnTo>
                  <a:lnTo>
                    <a:pt x="81" y="9"/>
                  </a:lnTo>
                  <a:lnTo>
                    <a:pt x="74" y="11"/>
                  </a:lnTo>
                  <a:lnTo>
                    <a:pt x="67" y="14"/>
                  </a:lnTo>
                  <a:lnTo>
                    <a:pt x="61" y="17"/>
                  </a:lnTo>
                  <a:lnTo>
                    <a:pt x="55" y="20"/>
                  </a:lnTo>
                  <a:lnTo>
                    <a:pt x="51" y="25"/>
                  </a:lnTo>
                  <a:lnTo>
                    <a:pt x="50" y="25"/>
                  </a:lnTo>
                  <a:lnTo>
                    <a:pt x="48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37" y="26"/>
                  </a:lnTo>
                  <a:lnTo>
                    <a:pt x="28" y="27"/>
                  </a:lnTo>
                  <a:lnTo>
                    <a:pt x="21" y="31"/>
                  </a:lnTo>
                  <a:lnTo>
                    <a:pt x="14" y="35"/>
                  </a:lnTo>
                  <a:lnTo>
                    <a:pt x="8" y="41"/>
                  </a:lnTo>
                  <a:lnTo>
                    <a:pt x="3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1" y="68"/>
                  </a:lnTo>
                  <a:lnTo>
                    <a:pt x="3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1" y="91"/>
                  </a:lnTo>
                  <a:lnTo>
                    <a:pt x="28" y="94"/>
                  </a:lnTo>
                  <a:lnTo>
                    <a:pt x="37" y="95"/>
                  </a:lnTo>
                  <a:lnTo>
                    <a:pt x="46" y="97"/>
                  </a:lnTo>
                  <a:lnTo>
                    <a:pt x="52" y="97"/>
                  </a:lnTo>
                  <a:lnTo>
                    <a:pt x="58" y="95"/>
                  </a:lnTo>
                  <a:lnTo>
                    <a:pt x="63" y="94"/>
                  </a:lnTo>
                  <a:lnTo>
                    <a:pt x="68" y="92"/>
                  </a:lnTo>
                  <a:lnTo>
                    <a:pt x="73" y="90"/>
                  </a:lnTo>
                  <a:lnTo>
                    <a:pt x="77" y="87"/>
                  </a:lnTo>
                  <a:lnTo>
                    <a:pt x="81" y="84"/>
                  </a:lnTo>
                  <a:lnTo>
                    <a:pt x="84" y="80"/>
                  </a:lnTo>
                  <a:lnTo>
                    <a:pt x="90" y="82"/>
                  </a:lnTo>
                  <a:lnTo>
                    <a:pt x="95" y="82"/>
                  </a:lnTo>
                  <a:lnTo>
                    <a:pt x="100" y="83"/>
                  </a:lnTo>
                  <a:lnTo>
                    <a:pt x="105" y="83"/>
                  </a:lnTo>
                  <a:lnTo>
                    <a:pt x="109" y="83"/>
                  </a:lnTo>
                  <a:lnTo>
                    <a:pt x="115" y="82"/>
                  </a:lnTo>
                  <a:lnTo>
                    <a:pt x="120" y="82"/>
                  </a:lnTo>
                  <a:lnTo>
                    <a:pt x="124" y="80"/>
                  </a:lnTo>
                  <a:lnTo>
                    <a:pt x="129" y="79"/>
                  </a:lnTo>
                  <a:lnTo>
                    <a:pt x="134" y="78"/>
                  </a:lnTo>
                  <a:lnTo>
                    <a:pt x="138" y="76"/>
                  </a:lnTo>
                  <a:lnTo>
                    <a:pt x="142" y="75"/>
                  </a:lnTo>
                  <a:lnTo>
                    <a:pt x="149" y="78"/>
                  </a:lnTo>
                  <a:lnTo>
                    <a:pt x="156" y="79"/>
                  </a:lnTo>
                  <a:lnTo>
                    <a:pt x="164" y="82"/>
                  </a:lnTo>
                  <a:lnTo>
                    <a:pt x="172" y="82"/>
                  </a:lnTo>
                  <a:lnTo>
                    <a:pt x="181" y="80"/>
                  </a:lnTo>
                  <a:lnTo>
                    <a:pt x="190" y="79"/>
                  </a:lnTo>
                  <a:lnTo>
                    <a:pt x="198" y="76"/>
                  </a:lnTo>
                  <a:lnTo>
                    <a:pt x="205" y="72"/>
                  </a:lnTo>
                  <a:lnTo>
                    <a:pt x="210" y="76"/>
                  </a:lnTo>
                  <a:lnTo>
                    <a:pt x="214" y="78"/>
                  </a:lnTo>
                  <a:lnTo>
                    <a:pt x="219" y="80"/>
                  </a:lnTo>
                  <a:lnTo>
                    <a:pt x="225" y="83"/>
                  </a:lnTo>
                  <a:lnTo>
                    <a:pt x="230" y="84"/>
                  </a:lnTo>
                  <a:lnTo>
                    <a:pt x="236" y="85"/>
                  </a:lnTo>
                  <a:lnTo>
                    <a:pt x="242" y="86"/>
                  </a:lnTo>
                  <a:lnTo>
                    <a:pt x="249" y="86"/>
                  </a:lnTo>
                  <a:lnTo>
                    <a:pt x="255" y="86"/>
                  </a:lnTo>
                  <a:lnTo>
                    <a:pt x="260" y="85"/>
                  </a:lnTo>
                  <a:lnTo>
                    <a:pt x="265" y="85"/>
                  </a:lnTo>
                  <a:lnTo>
                    <a:pt x="271" y="84"/>
                  </a:lnTo>
                  <a:lnTo>
                    <a:pt x="273" y="91"/>
                  </a:lnTo>
                  <a:lnTo>
                    <a:pt x="278" y="97"/>
                  </a:lnTo>
                  <a:lnTo>
                    <a:pt x="282" y="102"/>
                  </a:lnTo>
                  <a:lnTo>
                    <a:pt x="289" y="107"/>
                  </a:lnTo>
                  <a:lnTo>
                    <a:pt x="296" y="110"/>
                  </a:lnTo>
                  <a:lnTo>
                    <a:pt x="305" y="114"/>
                  </a:lnTo>
                  <a:lnTo>
                    <a:pt x="315" y="115"/>
                  </a:lnTo>
                  <a:lnTo>
                    <a:pt x="324" y="116"/>
                  </a:lnTo>
                  <a:lnTo>
                    <a:pt x="334" y="115"/>
                  </a:lnTo>
                  <a:lnTo>
                    <a:pt x="345" y="113"/>
                  </a:lnTo>
                  <a:lnTo>
                    <a:pt x="354" y="109"/>
                  </a:lnTo>
                  <a:lnTo>
                    <a:pt x="361" y="103"/>
                  </a:lnTo>
                  <a:lnTo>
                    <a:pt x="368" y="98"/>
                  </a:lnTo>
                  <a:lnTo>
                    <a:pt x="372" y="91"/>
                  </a:lnTo>
                  <a:lnTo>
                    <a:pt x="376" y="83"/>
                  </a:lnTo>
                  <a:lnTo>
                    <a:pt x="377" y="75"/>
                  </a:lnTo>
                  <a:lnTo>
                    <a:pt x="376" y="67"/>
                  </a:lnTo>
                  <a:lnTo>
                    <a:pt x="372" y="60"/>
                  </a:lnTo>
                  <a:lnTo>
                    <a:pt x="368" y="53"/>
                  </a:lnTo>
                  <a:lnTo>
                    <a:pt x="361" y="46"/>
                  </a:lnTo>
                  <a:lnTo>
                    <a:pt x="354" y="41"/>
                  </a:lnTo>
                  <a:lnTo>
                    <a:pt x="345" y="38"/>
                  </a:lnTo>
                  <a:lnTo>
                    <a:pt x="334" y="35"/>
                  </a:lnTo>
                  <a:lnTo>
                    <a:pt x="32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395536" y="3717032"/>
            <a:ext cx="3312368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45720" rIns="0" rtlCol="1" anchor="ctr" anchorCtr="0"/>
          <a:lstStyle/>
          <a:p>
            <a:pPr marL="236538" indent="-236538" algn="ctr"/>
            <a:r>
              <a:rPr lang="en-US" sz="2400" b="1" u="sng" dirty="0" smtClean="0">
                <a:sym typeface="Symbol"/>
              </a:rPr>
              <a:t>Offline Adversary</a:t>
            </a:r>
          </a:p>
          <a:p>
            <a:r>
              <a:rPr lang="en-US" sz="2400" dirty="0" smtClean="0">
                <a:sym typeface="Symbol"/>
              </a:rPr>
              <a:t>Specifies the order at the beginning, knowing nothing beside 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267744" y="5373216"/>
            <a:ext cx="446449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45720" rIns="0" rtlCol="1" anchor="ctr" anchorCtr="0"/>
          <a:lstStyle/>
          <a:p>
            <a:pPr marL="236538" indent="-236538" algn="ctr"/>
            <a:r>
              <a:rPr lang="en-US" sz="2400" b="1" u="sng" dirty="0" smtClean="0">
                <a:sym typeface="Symbol"/>
              </a:rPr>
              <a:t>Online Adversary</a:t>
            </a:r>
          </a:p>
          <a:p>
            <a:r>
              <a:rPr lang="en-US" sz="2400" dirty="0" smtClean="0">
                <a:sym typeface="Symbol"/>
              </a:rPr>
              <a:t>Chooses the order online. Has the same knowledge as the algorithm.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148064" y="3717032"/>
            <a:ext cx="3384376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45720" rIns="0" rtlCol="1" anchor="ctr" anchorCtr="0"/>
          <a:lstStyle/>
          <a:p>
            <a:pPr marL="236538" indent="-236538" algn="ctr"/>
            <a:r>
              <a:rPr lang="en-US" sz="2400" b="1" u="sng" dirty="0" smtClean="0">
                <a:sym typeface="Symbol"/>
              </a:rPr>
              <a:t>Almighty Adversary</a:t>
            </a:r>
          </a:p>
          <a:p>
            <a:r>
              <a:rPr lang="en-US" sz="2400" dirty="0" smtClean="0">
                <a:sym typeface="Symbol"/>
              </a:rPr>
              <a:t>Knows everything: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 and the (future) random bits of the algorithm.</a:t>
            </a:r>
          </a:p>
        </p:txBody>
      </p:sp>
      <p:sp>
        <p:nvSpPr>
          <p:cNvPr id="35" name="Oval 34"/>
          <p:cNvSpPr/>
          <p:nvPr/>
        </p:nvSpPr>
        <p:spPr>
          <a:xfrm>
            <a:off x="6300192" y="2276872"/>
            <a:ext cx="108012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9" name="Picture 5" descr="C:\Users\User\AppData\Local\Microsoft\Windows\INetCache\IE\DLB1040H\220px-Villianc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D1210"/>
              </a:clrFrom>
              <a:clrTo>
                <a:srgbClr val="AD121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404664"/>
            <a:ext cx="864096" cy="118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32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OCRSs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5536" y="1412776"/>
            <a:ext cx="8136904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6538" indent="-236538"/>
            <a:r>
              <a:rPr lang="en-US" sz="2400" b="1" u="sng" dirty="0" smtClean="0">
                <a:sym typeface="Symbol"/>
              </a:rPr>
              <a:t>Online CRS (OCRS)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Examine the elements in an adversarial order.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When examining an element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:</a:t>
            </a:r>
          </a:p>
          <a:p>
            <a:pPr marL="693738" lvl="1" indent="-236538">
              <a:buFont typeface="Wingdings" pitchFamily="2" charset="2"/>
              <a:buChar char="§"/>
            </a:pPr>
            <a:r>
              <a:rPr lang="en-US" sz="2400" dirty="0" smtClean="0">
                <a:sym typeface="Symbol"/>
              </a:rPr>
              <a:t>Learns whether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belongs to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b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).</a:t>
            </a:r>
          </a:p>
          <a:p>
            <a:pPr marL="693738" lvl="1" indent="-236538">
              <a:buFont typeface="Wingdings" pitchFamily="2" charset="2"/>
              <a:buChar char="§"/>
            </a:pPr>
            <a:r>
              <a:rPr lang="en-US" sz="2400" dirty="0" smtClean="0">
                <a:sym typeface="Symbol"/>
              </a:rPr>
              <a:t>If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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b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), decides whether to add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to the output.</a:t>
            </a:r>
          </a:p>
        </p:txBody>
      </p:sp>
      <p:pic>
        <p:nvPicPr>
          <p:cNvPr id="7" name="Picture 6" descr="MCBD0703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13027"/>
            <a:ext cx="1129876" cy="131577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95536" y="3645024"/>
            <a:ext cx="8136904" cy="28083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ctr" anchorCtr="0"/>
          <a:lstStyle/>
          <a:p>
            <a:pPr marL="236538" indent="-236538"/>
            <a:endParaRPr lang="en-US" sz="2400" dirty="0" smtClean="0">
              <a:sym typeface="Symbo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552" y="5157192"/>
            <a:ext cx="7704856" cy="122413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524263" y="3717032"/>
            <a:ext cx="6496009" cy="295465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36538" indent="-236538"/>
            <a:r>
              <a:rPr lang="en-US" sz="2400" b="1" u="sng" dirty="0" smtClean="0">
                <a:sym typeface="Symbol"/>
              </a:rPr>
              <a:t>Greedy OCRS for a Relaxation </a:t>
            </a:r>
            <a:r>
              <a:rPr lang="en-US" sz="2400" b="1" i="1" u="sng" dirty="0" smtClean="0">
                <a:sym typeface="Symbol"/>
              </a:rPr>
              <a:t>P</a:t>
            </a:r>
            <a:endParaRPr lang="en-US" sz="2400" b="1" u="sng" dirty="0" smtClean="0">
              <a:sym typeface="Symbol"/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Let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 be the constraint of </a:t>
            </a:r>
            <a:r>
              <a:rPr lang="en-US" sz="2400" i="1" dirty="0" smtClean="0">
                <a:sym typeface="Symbol"/>
              </a:rPr>
              <a:t>P.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Defined by a (possibly random) constraint </a:t>
            </a:r>
            <a:r>
              <a:rPr lang="en-US" sz="2400" i="1" dirty="0" err="1" smtClean="0">
                <a:sym typeface="Symbol"/>
              </a:rPr>
              <a:t>F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 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36538" indent="-236538">
              <a:buFont typeface="Arial" pitchFamily="34" charset="0"/>
              <a:buChar char="•"/>
            </a:pPr>
            <a:endParaRPr lang="en-US" sz="2400" dirty="0" smtClean="0">
              <a:sym typeface="Symbol"/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Let 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   be the output.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When examining an element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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b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i="1" dirty="0" smtClean="0">
                <a:sym typeface="Symbol"/>
              </a:rPr>
              <a:t>:</a:t>
            </a:r>
          </a:p>
          <a:p>
            <a:pPr marL="693738" lvl="1" indent="-236538">
              <a:buFont typeface="Wingdings" pitchFamily="2" charset="2"/>
              <a:buChar char="§"/>
            </a:pPr>
            <a:r>
              <a:rPr lang="en-US" sz="2400" dirty="0" smtClean="0">
                <a:sym typeface="Symbol"/>
              </a:rPr>
              <a:t>Add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to 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 if 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  {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}  </a:t>
            </a:r>
            <a:r>
              <a:rPr lang="en-US" sz="2400" i="1" dirty="0" err="1" smtClean="0">
                <a:sym typeface="Symbol"/>
              </a:rPr>
              <a:t>F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9" grpId="0" uiExpand="1" build="allAtOnce" animBg="1"/>
      <p:bldP spid="10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Selectability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3793" name="Picture 1" descr="C:\Users\User\AppData\Local\Microsoft\Windows\INetCache\IE\P9KSO4OT\choicegif_20141017093407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211930" cy="134076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95536" y="1412776"/>
            <a:ext cx="8136904" cy="2952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We need a quality measure like </a:t>
            </a:r>
            <a:r>
              <a:rPr lang="en-US" sz="2400" u="sng" dirty="0" smtClean="0">
                <a:sym typeface="Symbol"/>
              </a:rPr>
              <a:t>balance</a:t>
            </a:r>
            <a:r>
              <a:rPr lang="en-US" sz="2400" dirty="0" smtClean="0">
                <a:sym typeface="Symbol"/>
              </a:rPr>
              <a:t> for OCRSs.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An OCRS </a:t>
            </a:r>
            <a:r>
              <a:rPr lang="en-US" sz="2400" i="1" dirty="0" err="1" smtClean="0">
                <a:sym typeface="Symbol"/>
              </a:rPr>
              <a:t>F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 is (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dirty="0" smtClean="0">
                <a:sym typeface="Symbol"/>
              </a:rPr>
              <a:t>)-selectable if:</a:t>
            </a:r>
          </a:p>
          <a:p>
            <a:pPr marL="236538" indent="-236538">
              <a:buFont typeface="Arial" pitchFamily="34" charset="0"/>
              <a:buChar char="•"/>
            </a:pPr>
            <a:endParaRPr lang="en-US" sz="2400" dirty="0" smtClean="0">
              <a:sym typeface="Symbol"/>
            </a:endParaRPr>
          </a:p>
          <a:p>
            <a:pPr marL="236538" indent="-236538">
              <a:buFont typeface="Arial" pitchFamily="34" charset="0"/>
              <a:buChar char="•"/>
            </a:pPr>
            <a:endParaRPr lang="en-US" sz="1050" dirty="0" smtClean="0">
              <a:sym typeface="Symbol"/>
            </a:endParaRPr>
          </a:p>
          <a:p>
            <a:pPr marL="236538" indent="-236538"/>
            <a:r>
              <a:rPr lang="en-US" sz="2400" b="1" u="sng" dirty="0" smtClean="0">
                <a:sym typeface="Symbol"/>
              </a:rPr>
              <a:t>Intuition</a:t>
            </a:r>
          </a:p>
          <a:p>
            <a:r>
              <a:rPr lang="en-US" sz="2400" dirty="0" smtClean="0">
                <a:sym typeface="Symbol"/>
              </a:rPr>
              <a:t>With probability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dirty="0" smtClean="0">
                <a:sym typeface="Symbol"/>
              </a:rPr>
              <a:t> the set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b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 has the property: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If we </a:t>
            </a:r>
            <a:r>
              <a:rPr lang="en-US" sz="2400" dirty="0" smtClean="0">
                <a:sym typeface="Symbol"/>
              </a:rPr>
              <a:t>add </a:t>
            </a:r>
            <a:r>
              <a:rPr lang="en-US" sz="2400" dirty="0" smtClean="0">
                <a:sym typeface="Symbol"/>
              </a:rPr>
              <a:t>to the output a subset of </a:t>
            </a:r>
            <a:r>
              <a:rPr lang="en-US" sz="2400" i="1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b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 that is legal in </a:t>
            </a:r>
            <a:r>
              <a:rPr lang="en-US" sz="2400" i="1" dirty="0" err="1" smtClean="0">
                <a:sym typeface="Symbol"/>
              </a:rPr>
              <a:t>F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i="1" dirty="0" smtClean="0">
                <a:sym typeface="Symbol"/>
              </a:rPr>
              <a:t>,</a:t>
            </a:r>
            <a:endParaRPr lang="en-US" sz="2400" dirty="0" smtClean="0">
              <a:sym typeface="Symbol"/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then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can also be added to the output.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47664" y="2348880"/>
          <a:ext cx="6480720" cy="435272"/>
        </p:xfrm>
        <a:graphic>
          <a:graphicData uri="http://schemas.openxmlformats.org/presentationml/2006/ole">
            <p:oleObj spid="_x0000_s33794" name="Equation" r:id="rId4" imgW="3403440" imgH="228600" progId="Equation.3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95536" y="5013176"/>
            <a:ext cx="813690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If </a:t>
            </a:r>
            <a:r>
              <a:rPr lang="en-US" sz="2400" i="1" dirty="0" err="1" smtClean="0">
                <a:sym typeface="Symbol"/>
              </a:rPr>
              <a:t>F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 is (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dirty="0" smtClean="0">
                <a:sym typeface="Symbol"/>
              </a:rPr>
              <a:t>)-selectable,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then every element 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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is in the output with probability at least </a:t>
            </a:r>
            <a:r>
              <a:rPr lang="en-US" sz="2400" i="1" dirty="0" err="1" smtClean="0">
                <a:sym typeface="Symbol"/>
              </a:rPr>
              <a:t>bc</a:t>
            </a:r>
            <a:r>
              <a:rPr lang="en-US" sz="2400" i="1" dirty="0" smtClean="0">
                <a:sym typeface="Symbol"/>
              </a:rPr>
              <a:t> 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).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11960" y="4509120"/>
            <a:ext cx="576064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8" grpId="0" uiExpand="1" build="allAtOnce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4788024" y="4005064"/>
            <a:ext cx="3672408" cy="237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OCRS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4034" name="Picture 2" descr="C:\Users\User\AppData\Local\Microsoft\Windows\INetCache\IE\DLB1040H\kkGNb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1975180" cy="93610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67544" y="1556792"/>
            <a:ext cx="8136904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/>
            <a:r>
              <a:rPr lang="en-US" sz="2400" u="sng" dirty="0" smtClean="0">
                <a:latin typeface="+mj-lt"/>
                <a:sym typeface="Symbol"/>
              </a:rPr>
              <a:t>Matching CRS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Scan the elements (edges) of </a:t>
            </a:r>
            <a:r>
              <a:rPr lang="en-US" sz="2400" i="1" dirty="0" smtClean="0">
                <a:latin typeface="+mj-lt"/>
                <a:sym typeface="Symbol"/>
              </a:rPr>
              <a:t>S</a:t>
            </a:r>
            <a:r>
              <a:rPr lang="en-US" sz="2400" dirty="0" smtClean="0">
                <a:latin typeface="+mj-lt"/>
                <a:sym typeface="Symbol"/>
              </a:rPr>
              <a:t> in some arbitrary (fixed) order.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For every edge </a:t>
            </a:r>
            <a:r>
              <a:rPr lang="en-US" sz="2400" i="1" dirty="0" err="1" smtClean="0">
                <a:latin typeface="+mj-lt"/>
                <a:sym typeface="Symbol"/>
              </a:rPr>
              <a:t>uv</a:t>
            </a:r>
            <a:r>
              <a:rPr lang="en-US" sz="2400" dirty="0" smtClean="0">
                <a:latin typeface="+mj-lt"/>
                <a:sym typeface="Symbol"/>
              </a:rPr>
              <a:t>, add it to the solution if no previous edge hits </a:t>
            </a:r>
            <a:r>
              <a:rPr lang="en-US" sz="2400" i="1" dirty="0" smtClean="0">
                <a:latin typeface="+mj-lt"/>
                <a:sym typeface="Symbol"/>
              </a:rPr>
              <a:t>u</a:t>
            </a:r>
            <a:r>
              <a:rPr lang="en-US" sz="2400" dirty="0" smtClean="0">
                <a:latin typeface="+mj-lt"/>
                <a:sym typeface="Symbol"/>
              </a:rPr>
              <a:t> or </a:t>
            </a:r>
            <a:r>
              <a:rPr lang="en-US" sz="2400" i="1" dirty="0" smtClean="0">
                <a:latin typeface="+mj-lt"/>
                <a:sym typeface="Symbol"/>
              </a:rPr>
              <a:t>v</a:t>
            </a:r>
            <a:r>
              <a:rPr lang="en-US" sz="2400" dirty="0" smtClean="0">
                <a:latin typeface="+mj-lt"/>
                <a:sym typeface="Symbol"/>
              </a:rPr>
              <a:t>.</a:t>
            </a:r>
            <a:endParaRPr lang="he-IL" sz="24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44008" y="3140968"/>
            <a:ext cx="4032448" cy="1656184"/>
            <a:chOff x="4644008" y="3140968"/>
            <a:chExt cx="4032448" cy="1656184"/>
          </a:xfrm>
        </p:grpSpPr>
        <p:sp>
          <p:nvSpPr>
            <p:cNvPr id="7" name="Rounded Rectangle 6"/>
            <p:cNvSpPr/>
            <p:nvPr/>
          </p:nvSpPr>
          <p:spPr>
            <a:xfrm>
              <a:off x="4644008" y="4077072"/>
              <a:ext cx="4032448" cy="7200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236538" indent="-236538" algn="just">
                <a:buFont typeface="Arial" pitchFamily="34" charset="0"/>
                <a:buChar char="•"/>
              </a:pPr>
              <a:r>
                <a:rPr lang="en-US" sz="2400" dirty="0" smtClean="0"/>
                <a:t>Depends on rejected edges.</a:t>
              </a:r>
            </a:p>
            <a:p>
              <a:pPr marL="236538" indent="-236538" algn="just">
                <a:buFont typeface="Arial" pitchFamily="34" charset="0"/>
                <a:buChar char="•"/>
              </a:pPr>
              <a:r>
                <a:rPr lang="en-US" sz="2400" dirty="0" smtClean="0"/>
                <a:t>Not a greedy OCRS.</a:t>
              </a:r>
              <a:endParaRPr lang="he-IL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588224" y="3140968"/>
              <a:ext cx="0" cy="936104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467544" y="1556792"/>
            <a:ext cx="8136904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/>
            <a:r>
              <a:rPr lang="en-US" sz="2400" u="sng" dirty="0" smtClean="0">
                <a:latin typeface="+mj-lt"/>
                <a:sym typeface="Symbol"/>
              </a:rPr>
              <a:t>Matching 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  <a:sym typeface="Symbol"/>
              </a:rPr>
              <a:t>Greedy O</a:t>
            </a:r>
            <a:r>
              <a:rPr lang="en-US" sz="2400" u="sng" dirty="0" smtClean="0">
                <a:latin typeface="+mj-lt"/>
                <a:sym typeface="Symbol"/>
              </a:rPr>
              <a:t>CRS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Scan the elements (edges) of </a:t>
            </a:r>
            <a:r>
              <a:rPr lang="en-US" sz="2400" i="1" dirty="0" smtClean="0">
                <a:latin typeface="+mj-lt"/>
                <a:sym typeface="Symbol"/>
              </a:rPr>
              <a:t>S</a:t>
            </a:r>
            <a:r>
              <a:rPr lang="en-US" sz="2400" dirty="0" smtClean="0">
                <a:latin typeface="+mj-lt"/>
                <a:sym typeface="Symbol"/>
              </a:rPr>
              <a:t> in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sym typeface="Symbol"/>
              </a:rPr>
              <a:t>the order specified by the adversary</a:t>
            </a:r>
            <a:r>
              <a:rPr lang="en-US" sz="2400" dirty="0" smtClean="0">
                <a:latin typeface="+mj-lt"/>
                <a:sym typeface="Symbol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For every edge </a:t>
            </a:r>
            <a:r>
              <a:rPr lang="en-US" sz="2400" i="1" dirty="0" err="1" smtClean="0">
                <a:latin typeface="+mj-lt"/>
                <a:sym typeface="Symbol"/>
              </a:rPr>
              <a:t>uv</a:t>
            </a:r>
            <a:r>
              <a:rPr lang="en-US" sz="2400" dirty="0" smtClean="0">
                <a:latin typeface="+mj-lt"/>
                <a:sym typeface="Symbol"/>
              </a:rPr>
              <a:t>, add it to the solution if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sym typeface="Symbol"/>
              </a:rPr>
              <a:t>no edge of the current output</a:t>
            </a:r>
            <a:r>
              <a:rPr lang="en-US" sz="2400" dirty="0" smtClean="0">
                <a:latin typeface="+mj-lt"/>
                <a:sym typeface="Symbol"/>
              </a:rPr>
              <a:t> hits </a:t>
            </a:r>
            <a:r>
              <a:rPr lang="en-US" sz="2400" i="1" dirty="0" smtClean="0">
                <a:latin typeface="+mj-lt"/>
                <a:sym typeface="Symbol"/>
              </a:rPr>
              <a:t>u</a:t>
            </a:r>
            <a:r>
              <a:rPr lang="en-US" sz="2400" dirty="0" smtClean="0">
                <a:latin typeface="+mj-lt"/>
                <a:sym typeface="Symbol"/>
              </a:rPr>
              <a:t> or </a:t>
            </a:r>
            <a:r>
              <a:rPr lang="en-US" sz="2400" i="1" dirty="0" smtClean="0">
                <a:latin typeface="+mj-lt"/>
                <a:sym typeface="Symbol"/>
              </a:rPr>
              <a:t>v</a:t>
            </a:r>
            <a:r>
              <a:rPr lang="en-US" sz="2400" dirty="0" smtClean="0">
                <a:latin typeface="+mj-lt"/>
                <a:sym typeface="Symbol"/>
              </a:rPr>
              <a:t>.</a:t>
            </a:r>
            <a:endParaRPr lang="he-IL" sz="2400" dirty="0">
              <a:latin typeface="+mj-lt"/>
            </a:endParaRPr>
          </a:p>
        </p:txBody>
      </p:sp>
      <p:cxnSp>
        <p:nvCxnSpPr>
          <p:cNvPr id="15" name="Straight Arrow Connector 14"/>
          <p:cNvCxnSpPr>
            <a:stCxn id="21" idx="5"/>
            <a:endCxn id="22" idx="1"/>
          </p:cNvCxnSpPr>
          <p:nvPr/>
        </p:nvCxnSpPr>
        <p:spPr bwMode="auto">
          <a:xfrm>
            <a:off x="5270028" y="4537384"/>
            <a:ext cx="981356" cy="6765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23" idx="5"/>
            <a:endCxn id="24" idx="1"/>
          </p:cNvCxnSpPr>
          <p:nvPr/>
        </p:nvCxnSpPr>
        <p:spPr bwMode="auto">
          <a:xfrm>
            <a:off x="5303506" y="5369608"/>
            <a:ext cx="867056" cy="6017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>
            <a:stCxn id="25" idx="2"/>
            <a:endCxn id="21" idx="6"/>
          </p:cNvCxnSpPr>
          <p:nvPr/>
        </p:nvCxnSpPr>
        <p:spPr bwMode="auto">
          <a:xfrm flipH="1">
            <a:off x="5303506" y="4407396"/>
            <a:ext cx="1600200" cy="491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>
            <a:stCxn id="22" idx="5"/>
            <a:endCxn id="27" idx="2"/>
          </p:cNvCxnSpPr>
          <p:nvPr/>
        </p:nvCxnSpPr>
        <p:spPr bwMode="auto">
          <a:xfrm>
            <a:off x="6413028" y="5375584"/>
            <a:ext cx="1530772" cy="6608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>
            <a:endCxn id="26" idx="2"/>
          </p:cNvCxnSpPr>
          <p:nvPr/>
        </p:nvCxnSpPr>
        <p:spPr bwMode="auto">
          <a:xfrm flipV="1">
            <a:off x="6448000" y="5279074"/>
            <a:ext cx="1353391" cy="80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5074906" y="4293096"/>
            <a:ext cx="3097494" cy="1873344"/>
            <a:chOff x="5074906" y="4365104"/>
            <a:chExt cx="3097494" cy="1873344"/>
          </a:xfrm>
        </p:grpSpPr>
        <p:sp>
          <p:nvSpPr>
            <p:cNvPr id="21" name="Oval 20"/>
            <p:cNvSpPr/>
            <p:nvPr/>
          </p:nvSpPr>
          <p:spPr>
            <a:xfrm>
              <a:off x="5074906" y="4414270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217906" y="5252470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108384" y="5246494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137084" y="600984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903706" y="4365104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801391" y="5236782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943800" y="5994160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89206" y="4407396"/>
            <a:ext cx="2788072" cy="1709878"/>
            <a:chOff x="5189206" y="4479404"/>
            <a:chExt cx="2788072" cy="1709878"/>
          </a:xfrm>
        </p:grpSpPr>
        <p:cxnSp>
          <p:nvCxnSpPr>
            <p:cNvPr id="29" name="Straight Arrow Connector 28"/>
            <p:cNvCxnSpPr>
              <a:stCxn id="21" idx="4"/>
              <a:endCxn id="23" idx="0"/>
            </p:cNvCxnSpPr>
            <p:nvPr/>
          </p:nvCxnSpPr>
          <p:spPr bwMode="auto">
            <a:xfrm>
              <a:off x="5189206" y="4642870"/>
              <a:ext cx="33478" cy="6036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Arrow Connector 29"/>
            <p:cNvCxnSpPr>
              <a:stCxn id="22" idx="7"/>
              <a:endCxn id="25" idx="4"/>
            </p:cNvCxnSpPr>
            <p:nvPr/>
          </p:nvCxnSpPr>
          <p:spPr bwMode="auto">
            <a:xfrm flipV="1">
              <a:off x="6413028" y="4593704"/>
              <a:ext cx="604978" cy="69224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Arrow Connector 30"/>
            <p:cNvCxnSpPr>
              <a:stCxn id="26" idx="1"/>
              <a:endCxn id="25" idx="6"/>
            </p:cNvCxnSpPr>
            <p:nvPr/>
          </p:nvCxnSpPr>
          <p:spPr bwMode="auto">
            <a:xfrm flipH="1" flipV="1">
              <a:off x="7132306" y="4479404"/>
              <a:ext cx="702563" cy="7908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>
              <a:stCxn id="27" idx="3"/>
              <a:endCxn id="24" idx="6"/>
            </p:cNvCxnSpPr>
            <p:nvPr/>
          </p:nvCxnSpPr>
          <p:spPr bwMode="auto">
            <a:xfrm flipH="1" flipV="1">
              <a:off x="6365684" y="6124148"/>
              <a:ext cx="1611594" cy="65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/>
            <p:cNvCxnSpPr>
              <a:stCxn id="24" idx="0"/>
              <a:endCxn id="22" idx="4"/>
            </p:cNvCxnSpPr>
            <p:nvPr/>
          </p:nvCxnSpPr>
          <p:spPr bwMode="auto">
            <a:xfrm flipV="1">
              <a:off x="6251384" y="5481070"/>
              <a:ext cx="80822" cy="5287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4" name="Straight Arrow Connector 33"/>
          <p:cNvCxnSpPr>
            <a:stCxn id="27" idx="0"/>
            <a:endCxn id="26" idx="4"/>
          </p:cNvCxnSpPr>
          <p:nvPr/>
        </p:nvCxnSpPr>
        <p:spPr bwMode="auto">
          <a:xfrm flipH="1" flipV="1">
            <a:off x="7915691" y="5393374"/>
            <a:ext cx="142409" cy="5287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ounded Rectangle 35"/>
          <p:cNvSpPr/>
          <p:nvPr/>
        </p:nvSpPr>
        <p:spPr>
          <a:xfrm>
            <a:off x="467544" y="4005064"/>
            <a:ext cx="4104456" cy="237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/>
            <a:r>
              <a:rPr lang="en-US" sz="2400" b="1" u="sng" dirty="0" smtClean="0"/>
              <a:t>Observations</a:t>
            </a: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/>
              <a:t>In this OCRS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x</a:t>
            </a:r>
            <a:r>
              <a:rPr lang="en-US" sz="2400" dirty="0" smtClean="0"/>
              <a:t> = </a:t>
            </a:r>
            <a:r>
              <a:rPr lang="en-US" sz="2400" i="1" dirty="0" smtClean="0"/>
              <a:t>F</a:t>
            </a:r>
            <a:r>
              <a:rPr lang="en-US" sz="2400" dirty="0" smtClean="0"/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/>
              <a:t>For an edge </a:t>
            </a:r>
            <a:r>
              <a:rPr lang="en-US" sz="2400" i="1" dirty="0" err="1" smtClean="0"/>
              <a:t>uv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/>
              </a:rPr>
              <a:t>with probability (1 –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no other edge in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err="1" smtClean="0"/>
              <a:t>b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 hits </a:t>
            </a:r>
            <a:r>
              <a:rPr lang="en-US" sz="2400" i="1" dirty="0" smtClean="0">
                <a:sym typeface="Symbol"/>
              </a:rPr>
              <a:t>u</a:t>
            </a:r>
            <a:r>
              <a:rPr lang="en-US" sz="2400" dirty="0" smtClean="0">
                <a:sym typeface="Symbol"/>
              </a:rPr>
              <a:t> or </a:t>
            </a:r>
            <a:r>
              <a:rPr lang="en-US" sz="2400" i="1" dirty="0" smtClean="0">
                <a:sym typeface="Symbol"/>
              </a:rPr>
              <a:t>v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/>
              <a:t>(</a:t>
            </a:r>
            <a:r>
              <a:rPr lang="en-US" sz="2400" i="1" dirty="0" smtClean="0"/>
              <a:t>b</a:t>
            </a:r>
            <a:r>
              <a:rPr lang="en-US" sz="2400" dirty="0" smtClean="0"/>
              <a:t>, (1 – </a:t>
            </a:r>
            <a:r>
              <a:rPr lang="en-US" sz="2400" i="1" dirty="0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)-selectable.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4" grpId="0" animBg="1"/>
      <p:bldP spid="36" grpId="0" uiExpan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5536" y="1196752"/>
            <a:ext cx="8136904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6538" indent="-236538"/>
            <a:r>
              <a:rPr lang="en-US" sz="2400" b="1" u="sng" dirty="0" smtClean="0"/>
              <a:t>Some Additional OCRSs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/>
              <a:t>(</a:t>
            </a:r>
            <a:r>
              <a:rPr lang="en-US" sz="2400" i="1" dirty="0" smtClean="0"/>
              <a:t>b</a:t>
            </a:r>
            <a:r>
              <a:rPr lang="en-US" sz="2400" dirty="0" smtClean="0"/>
              <a:t>, 1 –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/>
              <a:t>)-selectable </a:t>
            </a:r>
            <a:r>
              <a:rPr lang="en-US" sz="2400" dirty="0" smtClean="0"/>
              <a:t>greedy OCRS </a:t>
            </a:r>
            <a:r>
              <a:rPr lang="en-US" sz="2400" dirty="0" smtClean="0"/>
              <a:t>for </a:t>
            </a:r>
            <a:r>
              <a:rPr lang="en-US" sz="2400" u="sng" dirty="0" err="1" smtClean="0"/>
              <a:t>matroids</a:t>
            </a:r>
            <a:r>
              <a:rPr lang="en-US" sz="2400" u="sng" dirty="0" smtClean="0"/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baseline="30000" dirty="0" smtClean="0">
                <a:latin typeface="+mj-lt"/>
              </a:rPr>
              <a:t>-2</a:t>
            </a:r>
            <a:r>
              <a:rPr lang="en-US" sz="2400" i="1" baseline="30000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)-selectable </a:t>
            </a:r>
            <a:r>
              <a:rPr lang="en-US" sz="2400" dirty="0" smtClean="0">
                <a:latin typeface="+mj-lt"/>
              </a:rPr>
              <a:t>greedy OCRS </a:t>
            </a:r>
            <a:r>
              <a:rPr lang="en-US" sz="2400" dirty="0" smtClean="0">
                <a:latin typeface="+mj-lt"/>
              </a:rPr>
              <a:t>for </a:t>
            </a:r>
            <a:r>
              <a:rPr lang="en-US" sz="2400" u="sng" dirty="0" err="1" smtClean="0">
                <a:latin typeface="+mj-lt"/>
              </a:rPr>
              <a:t>matchings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1 – 1 / (2 – 2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))-selectable </a:t>
            </a:r>
            <a:r>
              <a:rPr lang="en-US" sz="2400" dirty="0" smtClean="0">
                <a:latin typeface="+mj-lt"/>
              </a:rPr>
              <a:t>greedy OCRS </a:t>
            </a:r>
            <a:r>
              <a:rPr lang="en-US" sz="2400" dirty="0" smtClean="0">
                <a:latin typeface="+mj-lt"/>
              </a:rPr>
              <a:t>for </a:t>
            </a:r>
            <a:r>
              <a:rPr lang="en-US" sz="2400" u="sng" dirty="0" smtClean="0">
                <a:latin typeface="+mj-lt"/>
              </a:rPr>
              <a:t>knapsack constraints</a:t>
            </a:r>
            <a:r>
              <a:rPr lang="en-US" sz="2400" dirty="0" smtClean="0">
                <a:latin typeface="+mj-lt"/>
              </a:rPr>
              <a:t> (assuming 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≤ ½).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More OCRSs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5603" name="Picture 3" descr="C:\Users\User\AppData\Local\Microsoft\Windows\INetCache\IE\Y9ZPU0H5\mm8_girlwithcountingblocks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368152" cy="1368152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467544" y="3429000"/>
            <a:ext cx="388843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ctr" anchorCtr="0"/>
          <a:lstStyle/>
          <a:p>
            <a:r>
              <a:rPr lang="en-US" sz="2400" dirty="0" smtClean="0">
                <a:latin typeface="+mj-lt"/>
              </a:rPr>
              <a:t>A 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c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)-selectable </a:t>
            </a:r>
            <a:r>
              <a:rPr lang="en-US" sz="2400" dirty="0" smtClean="0">
                <a:latin typeface="+mj-lt"/>
              </a:rPr>
              <a:t>greedy OCRS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baseline="-25000" dirty="0" smtClean="0">
                <a:latin typeface="+mj-lt"/>
                <a:sym typeface="Symbol"/>
              </a:rPr>
              <a:t>1,</a:t>
            </a:r>
            <a:r>
              <a:rPr lang="en-US" sz="2400" i="1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for </a:t>
            </a:r>
            <a:r>
              <a:rPr lang="en-US" sz="2400" dirty="0" err="1" smtClean="0">
                <a:latin typeface="+mj-lt"/>
                <a:sym typeface="Symbol"/>
              </a:rPr>
              <a:t>polytope</a:t>
            </a:r>
            <a:r>
              <a:rPr lang="en-US" sz="2400" dirty="0" smtClean="0">
                <a:latin typeface="+mj-lt"/>
                <a:sym typeface="Symbol"/>
              </a:rPr>
              <a:t> </a:t>
            </a:r>
            <a:r>
              <a:rPr lang="en-US" sz="2400" i="1" dirty="0" smtClean="0">
                <a:latin typeface="+mj-lt"/>
                <a:sym typeface="Symbol"/>
              </a:rPr>
              <a:t>P</a:t>
            </a:r>
            <a:r>
              <a:rPr lang="en-US" sz="2400" baseline="-25000" dirty="0" smtClean="0">
                <a:latin typeface="+mj-lt"/>
                <a:sym typeface="Symbol"/>
              </a:rPr>
              <a:t>1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.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267744" y="4320480"/>
            <a:ext cx="504056" cy="64807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ight Arrow 10"/>
          <p:cNvSpPr/>
          <p:nvPr/>
        </p:nvSpPr>
        <p:spPr>
          <a:xfrm rot="5400000">
            <a:off x="6444208" y="4320480"/>
            <a:ext cx="504056" cy="64807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ounded Rectangle 12"/>
          <p:cNvSpPr/>
          <p:nvPr/>
        </p:nvSpPr>
        <p:spPr>
          <a:xfrm>
            <a:off x="467544" y="4968552"/>
            <a:ext cx="7992888" cy="15567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ctr" anchorCtr="0"/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Consider the constraint </a:t>
            </a:r>
            <a:r>
              <a:rPr lang="en-US" sz="2400" i="1" dirty="0" err="1" smtClean="0">
                <a:latin typeface="+mj-lt"/>
                <a:sym typeface="Symbol"/>
              </a:rPr>
              <a:t>F</a:t>
            </a:r>
            <a:r>
              <a:rPr lang="en-US" sz="2400" i="1" baseline="-25000" dirty="0" err="1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=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baseline="-25000" dirty="0" smtClean="0">
                <a:sym typeface="Symbol"/>
              </a:rPr>
              <a:t>1,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 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baseline="-25000" dirty="0" smtClean="0">
                <a:sym typeface="Symbol"/>
              </a:rPr>
              <a:t>2,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36538" indent="-236538"/>
            <a:endParaRPr lang="en-US" sz="100" dirty="0" smtClean="0">
              <a:latin typeface="+mj-lt"/>
            </a:endParaRPr>
          </a:p>
          <a:p>
            <a:pPr marL="236538" indent="-236538"/>
            <a:r>
              <a:rPr lang="en-US" sz="2400" b="1" u="sng" dirty="0" smtClean="0">
                <a:latin typeface="+mj-lt"/>
              </a:rPr>
              <a:t>Observation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i="1" dirty="0" err="1" smtClean="0">
                <a:sym typeface="Symbol"/>
              </a:rPr>
              <a:t>F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 is </a:t>
            </a:r>
            <a:r>
              <a:rPr lang="en-US" sz="2400" dirty="0" smtClean="0">
                <a:sym typeface="Symbol"/>
              </a:rPr>
              <a:t>a greedy </a:t>
            </a:r>
            <a:r>
              <a:rPr lang="en-US" sz="2400" dirty="0" smtClean="0">
                <a:sym typeface="Symbol"/>
              </a:rPr>
              <a:t>OCRS for </a:t>
            </a:r>
            <a:r>
              <a:rPr lang="en-US" sz="2400" i="1" dirty="0" smtClean="0">
                <a:sym typeface="Symbol"/>
              </a:rPr>
              <a:t>P</a:t>
            </a:r>
            <a:r>
              <a:rPr lang="en-US" sz="2400" baseline="-25000" dirty="0" smtClean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  </a:t>
            </a:r>
            <a:r>
              <a:rPr lang="en-US" sz="2400" i="1" dirty="0" smtClean="0">
                <a:sym typeface="Symbol"/>
              </a:rPr>
              <a:t>P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i="1" dirty="0" err="1" smtClean="0">
                <a:sym typeface="Symbol"/>
              </a:rPr>
              <a:t>F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 is (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baseline="-25000" dirty="0" smtClean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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)-selectable.</a:t>
            </a:r>
            <a:endParaRPr lang="en-US" sz="2400" i="1" dirty="0" smtClean="0">
              <a:sym typeface="Symbo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4008" y="3429000"/>
            <a:ext cx="388843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ctr" anchorCtr="0"/>
          <a:lstStyle/>
          <a:p>
            <a:r>
              <a:rPr lang="en-US" sz="2400" dirty="0" smtClean="0">
                <a:latin typeface="+mj-lt"/>
              </a:rPr>
              <a:t>A 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c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)-selectable </a:t>
            </a:r>
            <a:r>
              <a:rPr lang="en-US" sz="2400" dirty="0" smtClean="0">
                <a:latin typeface="+mj-lt"/>
              </a:rPr>
              <a:t>greedy OCRS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baseline="-25000" dirty="0" smtClean="0">
                <a:latin typeface="+mj-lt"/>
                <a:sym typeface="Symbol"/>
              </a:rPr>
              <a:t>2,</a:t>
            </a:r>
            <a:r>
              <a:rPr lang="en-US" sz="2400" i="1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for </a:t>
            </a:r>
            <a:r>
              <a:rPr lang="en-US" sz="2400" dirty="0" err="1" smtClean="0">
                <a:latin typeface="+mj-lt"/>
                <a:sym typeface="Symbol"/>
              </a:rPr>
              <a:t>polytope</a:t>
            </a:r>
            <a:r>
              <a:rPr lang="en-US" sz="2400" dirty="0" smtClean="0">
                <a:latin typeface="+mj-lt"/>
                <a:sym typeface="Symbol"/>
              </a:rPr>
              <a:t> </a:t>
            </a:r>
            <a:r>
              <a:rPr lang="en-US" sz="2400" i="1" dirty="0" smtClean="0">
                <a:latin typeface="+mj-lt"/>
                <a:sym typeface="Symbol"/>
              </a:rPr>
              <a:t>P</a:t>
            </a:r>
            <a:r>
              <a:rPr lang="en-US" sz="2400" baseline="-25000" dirty="0" smtClean="0">
                <a:latin typeface="+mj-lt"/>
                <a:sym typeface="Symbol"/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.</a:t>
            </a:r>
            <a:endParaRPr lang="en-US" sz="2400" dirty="0" smtClean="0">
              <a:latin typeface="+mj-lt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827584" y="4077072"/>
            <a:ext cx="7200800" cy="1440160"/>
          </a:xfrm>
          <a:prstGeom prst="cloudCallout">
            <a:avLst>
              <a:gd name="adj1" fmla="val -16674"/>
              <a:gd name="adj2" fmla="val 100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No need for </a:t>
            </a:r>
            <a:r>
              <a:rPr lang="en-US" sz="2400" dirty="0" err="1" smtClean="0"/>
              <a:t>monotonicity</a:t>
            </a:r>
            <a:r>
              <a:rPr lang="en-US" sz="2400" dirty="0" smtClean="0"/>
              <a:t> this time.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8" grpId="0" build="allAtOnce" animBg="1"/>
      <p:bldP spid="10" grpId="0" animBg="1"/>
      <p:bldP spid="11" grpId="0" animBg="1"/>
      <p:bldP spid="13" grpId="0" uiExpand="1" build="allAtOnce" animBg="1"/>
      <p:bldP spid="14" grpId="0" build="allAtOnce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Probing and OCRSs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340768"/>
            <a:ext cx="8136904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/>
              <a:t>One can implement the algorithm for stochastic probing with </a:t>
            </a:r>
            <a:r>
              <a:rPr lang="en-US" sz="2400" dirty="0" smtClean="0"/>
              <a:t>greedy OCRSs </a:t>
            </a:r>
            <a:r>
              <a:rPr lang="en-US" sz="2400" i="1" dirty="0" err="1" smtClean="0"/>
              <a:t>F</a:t>
            </a:r>
            <a:r>
              <a:rPr lang="en-US" sz="2400" baseline="-25000" dirty="0" err="1" smtClean="0"/>
              <a:t>x,out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F</a:t>
            </a:r>
            <a:r>
              <a:rPr lang="en-US" sz="2400" baseline="-25000" dirty="0" err="1" smtClean="0"/>
              <a:t>x,in</a:t>
            </a:r>
            <a:r>
              <a:rPr lang="en-US" sz="2400" dirty="0" smtClean="0"/>
              <a:t> instead of the CRSs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baseline="-25000" dirty="0" err="1" smtClean="0">
                <a:sym typeface="Symbol"/>
              </a:rPr>
              <a:t>,out</a:t>
            </a:r>
            <a:r>
              <a:rPr lang="en-US" sz="2400" dirty="0" smtClean="0">
                <a:sym typeface="Symbol"/>
              </a:rPr>
              <a:t> and 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baseline="-25000" dirty="0" err="1" smtClean="0">
                <a:sym typeface="Symbol"/>
              </a:rPr>
              <a:t>,in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700" dirty="0" smtClean="0">
              <a:sym typeface="Symbol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If </a:t>
            </a:r>
            <a:r>
              <a:rPr lang="en-US" sz="2400" i="1" dirty="0" err="1" smtClean="0"/>
              <a:t>F</a:t>
            </a:r>
            <a:r>
              <a:rPr lang="en-US" sz="2400" baseline="-25000" dirty="0" err="1" smtClean="0"/>
              <a:t>x,out</a:t>
            </a:r>
            <a:r>
              <a:rPr lang="en-US" sz="2400" dirty="0" smtClean="0">
                <a:latin typeface="+mj-lt"/>
                <a:sym typeface="Symbol"/>
              </a:rPr>
              <a:t> is (</a:t>
            </a:r>
            <a:r>
              <a:rPr lang="en-US" sz="2400" i="1" dirty="0" smtClean="0">
                <a:latin typeface="+mj-lt"/>
                <a:sym typeface="Symbol"/>
              </a:rPr>
              <a:t>b</a:t>
            </a:r>
            <a:r>
              <a:rPr lang="en-US" sz="2400" dirty="0" smtClean="0">
                <a:latin typeface="+mj-lt"/>
                <a:sym typeface="Symbol"/>
              </a:rPr>
              <a:t>, </a:t>
            </a:r>
            <a:r>
              <a:rPr lang="en-US" sz="2400" i="1" dirty="0" err="1" smtClean="0">
                <a:latin typeface="+mj-lt"/>
                <a:sym typeface="Symbol"/>
              </a:rPr>
              <a:t>c</a:t>
            </a:r>
            <a:r>
              <a:rPr lang="en-US" sz="2400" baseline="-25000" dirty="0" err="1" smtClean="0">
                <a:latin typeface="+mj-lt"/>
                <a:sym typeface="Symbol"/>
              </a:rPr>
              <a:t>out</a:t>
            </a:r>
            <a:r>
              <a:rPr lang="en-US" sz="2400" dirty="0" smtClean="0">
                <a:latin typeface="+mj-lt"/>
                <a:sym typeface="Symbol"/>
              </a:rPr>
              <a:t>)-selectable and </a:t>
            </a:r>
            <a:r>
              <a:rPr lang="en-US" sz="2400" i="1" dirty="0" err="1" smtClean="0"/>
              <a:t>F</a:t>
            </a:r>
            <a:r>
              <a:rPr lang="en-US" sz="2400" baseline="-25000" dirty="0" err="1" smtClean="0"/>
              <a:t>x,in</a:t>
            </a:r>
            <a:r>
              <a:rPr lang="en-US" sz="2400" dirty="0" smtClean="0">
                <a:sym typeface="Symbol"/>
              </a:rPr>
              <a:t> is (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c</a:t>
            </a:r>
            <a:r>
              <a:rPr lang="en-US" sz="2400" baseline="-25000" dirty="0" err="1" smtClean="0">
                <a:sym typeface="Symbol"/>
              </a:rPr>
              <a:t>in</a:t>
            </a:r>
            <a:r>
              <a:rPr lang="en-US" sz="2400" dirty="0" smtClean="0">
                <a:sym typeface="Symbol"/>
              </a:rPr>
              <a:t>)-selectable then we get a </a:t>
            </a:r>
            <a:r>
              <a:rPr lang="en-US" sz="2400" i="1" dirty="0" err="1" smtClean="0">
                <a:sym typeface="Symbol"/>
              </a:rPr>
              <a:t>b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>
                <a:sym typeface="Symbol"/>
              </a:rPr>
              <a:t>c</a:t>
            </a:r>
            <a:r>
              <a:rPr lang="en-US" sz="2400" baseline="-25000" dirty="0" err="1" smtClean="0">
                <a:sym typeface="Symbol"/>
              </a:rPr>
              <a:t>out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>
                <a:sym typeface="Symbol"/>
              </a:rPr>
              <a:t>c</a:t>
            </a:r>
            <a:r>
              <a:rPr lang="en-US" sz="2400" baseline="-25000" dirty="0" err="1" smtClean="0">
                <a:sym typeface="Symbol"/>
              </a:rPr>
              <a:t>in</a:t>
            </a:r>
            <a:r>
              <a:rPr lang="en-US" sz="2400" dirty="0" smtClean="0">
                <a:sym typeface="Symbol"/>
              </a:rPr>
              <a:t>-approximation.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3356992"/>
            <a:ext cx="8136904" cy="32403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ctr" anchorCtr="0"/>
          <a:lstStyle/>
          <a:p>
            <a:pPr marL="231775" indent="-231775"/>
            <a:r>
              <a:rPr lang="en-US" sz="2400" b="1" u="sng" dirty="0" smtClean="0"/>
              <a:t>Advantage 1</a:t>
            </a: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Previously the algorithm examined elements in the order determined by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err="1" smtClean="0">
                <a:sym typeface="Symbol"/>
              </a:rPr>
              <a:t>x</a:t>
            </a:r>
            <a:r>
              <a:rPr lang="en-US" sz="2400" baseline="-25000" dirty="0" err="1" smtClean="0">
                <a:sym typeface="Symbol"/>
              </a:rPr>
              <a:t>,in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i="1" dirty="0" err="1" smtClean="0">
                <a:latin typeface="+mj-lt"/>
              </a:rPr>
              <a:t>F</a:t>
            </a:r>
            <a:r>
              <a:rPr lang="en-US" sz="2400" i="1" baseline="-25000" dirty="0" err="1" smtClean="0">
                <a:latin typeface="+mj-lt"/>
              </a:rPr>
              <a:t>x</a:t>
            </a:r>
            <a:r>
              <a:rPr lang="en-US" sz="2400" baseline="-25000" dirty="0" err="1" smtClean="0">
                <a:latin typeface="+mj-lt"/>
              </a:rPr>
              <a:t>,in</a:t>
            </a:r>
            <a:r>
              <a:rPr lang="en-US" sz="2400" dirty="0" smtClean="0">
                <a:latin typeface="+mj-lt"/>
              </a:rPr>
              <a:t> can work with an adversarial order.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3200" i="1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Allows adversarial ordering.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 adversary points at elements, and the algorithm must decide immediately whether to probe the pointed element.</a:t>
            </a:r>
          </a:p>
        </p:txBody>
      </p:sp>
      <p:pic>
        <p:nvPicPr>
          <p:cNvPr id="5" name="Picture 2" descr="C:\Users\User\AppData\Local\Microsoft\Windows\INetCache\IE\P9KSO4OT\dice-303769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06101"/>
            <a:ext cx="1008112" cy="1106675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3995936" y="4941168"/>
            <a:ext cx="504056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2 - Deadlines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5058" name="Picture 2" descr="C:\Users\User\AppData\Local\Microsoft\Windows\INetCache\IE\Y9ZPU0H5\finishline[1]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32656"/>
            <a:ext cx="1584176" cy="1049517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95536" y="1340768"/>
            <a:ext cx="8136904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r>
              <a:rPr lang="en-US" sz="2400" b="1" u="sng" dirty="0" smtClean="0">
                <a:latin typeface="+mj-lt"/>
                <a:sym typeface="Symbol"/>
              </a:rPr>
              <a:t>Problem Extension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Each element </a:t>
            </a:r>
            <a:r>
              <a:rPr lang="en-US" sz="2400" i="1" dirty="0" smtClean="0">
                <a:latin typeface="+mj-lt"/>
                <a:sym typeface="Symbol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  </a:t>
            </a:r>
            <a:r>
              <a:rPr lang="en-US" sz="2400" i="1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 specifies a deadline </a:t>
            </a:r>
            <a:r>
              <a:rPr lang="en-US" sz="2400" i="1" dirty="0" smtClean="0">
                <a:latin typeface="+mj-lt"/>
                <a:sym typeface="Symbol"/>
              </a:rPr>
              <a:t>d</a:t>
            </a:r>
            <a:r>
              <a:rPr lang="en-US" sz="2400" i="1" baseline="-25000" dirty="0" smtClean="0">
                <a:latin typeface="+mj-lt"/>
                <a:sym typeface="Symbol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If the algorithm probes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, this must be one of the first </a:t>
            </a:r>
            <a:r>
              <a:rPr lang="en-US" sz="2400" i="1" dirty="0" smtClean="0">
                <a:latin typeface="+mj-lt"/>
              </a:rPr>
              <a:t>d</a:t>
            </a:r>
            <a:r>
              <a:rPr lang="en-US" sz="2400" i="1" baseline="-25000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probes.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403648" y="3284984"/>
            <a:ext cx="6624736" cy="1008112"/>
          </a:xfrm>
          <a:prstGeom prst="cloudCallout">
            <a:avLst>
              <a:gd name="adj1" fmla="val -10993"/>
              <a:gd name="adj2" fmla="val -1204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Note that we assume again that the algorithm control the order.</a:t>
            </a:r>
            <a:endParaRPr lang="he-IL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95536" y="3140968"/>
            <a:ext cx="8136904" cy="33843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45720" rtlCol="1" anchor="t" anchorCtr="0"/>
          <a:lstStyle/>
          <a:p>
            <a:r>
              <a:rPr lang="en-US" sz="2400" b="1" u="sng" dirty="0" smtClean="0">
                <a:latin typeface="+mj-lt"/>
                <a:sym typeface="Symbol"/>
              </a:rPr>
              <a:t>Idea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Consider the elements in a non-decreasing deadline order.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Introduce a second outer constraint:</a:t>
            </a:r>
          </a:p>
          <a:p>
            <a:pPr marL="236538" indent="-236538" algn="ctr"/>
            <a:r>
              <a:rPr lang="en-US" sz="2400" dirty="0" smtClean="0">
                <a:latin typeface="+mj-lt"/>
                <a:sym typeface="Symbol"/>
              </a:rPr>
              <a:t></a:t>
            </a:r>
            <a:r>
              <a:rPr lang="en-US" sz="2400" i="1" dirty="0" smtClean="0">
                <a:latin typeface="+mj-lt"/>
                <a:sym typeface="Symbol"/>
              </a:rPr>
              <a:t>d</a:t>
            </a:r>
            <a:r>
              <a:rPr lang="en-US" sz="2400" dirty="0" smtClean="0">
                <a:latin typeface="+mj-lt"/>
                <a:sym typeface="Symbol"/>
              </a:rPr>
              <a:t>:	</a:t>
            </a:r>
            <a:r>
              <a:rPr lang="en-US" sz="2400" dirty="0" smtClean="0">
                <a:latin typeface="+mj-lt"/>
              </a:rPr>
              <a:t>Probe at most </a:t>
            </a:r>
            <a:r>
              <a:rPr lang="en-US" sz="2400" i="1" dirty="0" smtClean="0">
                <a:latin typeface="+mj-lt"/>
              </a:rPr>
              <a:t>d </a:t>
            </a:r>
            <a:r>
              <a:rPr lang="en-US" sz="2400" dirty="0" smtClean="0">
                <a:latin typeface="+mj-lt"/>
              </a:rPr>
              <a:t>elements of {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 </a:t>
            </a:r>
            <a:r>
              <a:rPr lang="en-US" sz="2400" i="1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 | </a:t>
            </a:r>
            <a:r>
              <a:rPr lang="en-US" sz="2400" i="1" dirty="0" smtClean="0">
                <a:latin typeface="+mj-lt"/>
                <a:sym typeface="Symbol"/>
              </a:rPr>
              <a:t>d</a:t>
            </a:r>
            <a:r>
              <a:rPr lang="en-US" sz="2400" i="1" baseline="-25000" dirty="0" smtClean="0">
                <a:latin typeface="+mj-lt"/>
                <a:sym typeface="Symbol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  </a:t>
            </a:r>
            <a:r>
              <a:rPr lang="en-US" sz="2400" i="1" dirty="0" smtClean="0">
                <a:latin typeface="+mj-lt"/>
                <a:sym typeface="Symbol"/>
              </a:rPr>
              <a:t>d</a:t>
            </a:r>
            <a:r>
              <a:rPr lang="en-US" sz="2400" dirty="0" smtClean="0">
                <a:latin typeface="+mj-lt"/>
              </a:rPr>
              <a:t>}.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08104" y="4869160"/>
            <a:ext cx="2520280" cy="1512168"/>
            <a:chOff x="5508104" y="4869160"/>
            <a:chExt cx="2520280" cy="1512168"/>
          </a:xfrm>
        </p:grpSpPr>
        <p:sp>
          <p:nvSpPr>
            <p:cNvPr id="14" name="Rounded Rectangle 13"/>
            <p:cNvSpPr/>
            <p:nvPr/>
          </p:nvSpPr>
          <p:spPr>
            <a:xfrm>
              <a:off x="5508104" y="5661248"/>
              <a:ext cx="2520280" cy="7200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Chain of sets</a:t>
              </a:r>
              <a:endParaRPr lang="he-IL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732240" y="4869160"/>
              <a:ext cx="0" cy="792088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835696" y="5661248"/>
            <a:ext cx="3456384" cy="720080"/>
            <a:chOff x="1835696" y="5661248"/>
            <a:chExt cx="3456384" cy="720080"/>
          </a:xfrm>
        </p:grpSpPr>
        <p:sp>
          <p:nvSpPr>
            <p:cNvPr id="9" name="Rounded Rectangle 8"/>
            <p:cNvSpPr/>
            <p:nvPr/>
          </p:nvSpPr>
          <p:spPr>
            <a:xfrm>
              <a:off x="1835696" y="5661248"/>
              <a:ext cx="2520280" cy="7200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Laminar </a:t>
              </a:r>
              <a:r>
                <a:rPr lang="en-US" sz="2400" dirty="0" err="1" smtClean="0"/>
                <a:t>matroid</a:t>
              </a:r>
              <a:r>
                <a:rPr lang="en-US" sz="2400" dirty="0" smtClean="0"/>
                <a:t> constraint</a:t>
              </a:r>
              <a:endParaRPr lang="he-IL" sz="2400" dirty="0"/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4499992" y="5733256"/>
              <a:ext cx="792088" cy="504056"/>
            </a:xfrm>
            <a:prstGeom prst="lef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animBg="1"/>
      <p:bldP spid="7" grpId="1" animBg="1"/>
      <p:bldP spid="8" grpId="0" uiExpand="1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Advantage 2 – Deadlines (cont.)</a:t>
            </a:r>
            <a:endParaRPr lang="he-I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340768"/>
            <a:ext cx="2520280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45720" rIns="0" rtlCol="1" anchor="t" anchorCtr="0"/>
          <a:lstStyle/>
          <a:p>
            <a:r>
              <a:rPr lang="en-US" sz="2400" dirty="0" smtClean="0">
                <a:latin typeface="+mj-lt"/>
                <a:sym typeface="Symbol"/>
              </a:rPr>
              <a:t>We need a specific order of examining elements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1840" y="1340768"/>
            <a:ext cx="230425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45720" rIns="0" rtlCol="1" anchor="t" anchorCtr="0"/>
          <a:lstStyle/>
          <a:p>
            <a:r>
              <a:rPr lang="en-US" sz="2400" dirty="0" smtClean="0">
                <a:latin typeface="+mj-lt"/>
                <a:sym typeface="Symbol"/>
              </a:rPr>
              <a:t>The inner constraint is unchanged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6136" y="1340768"/>
            <a:ext cx="295232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45720" rIns="0" rtlCol="1" anchor="t" anchorCtr="0"/>
          <a:lstStyle/>
          <a:p>
            <a:r>
              <a:rPr lang="en-US" sz="2400" dirty="0" smtClean="0">
                <a:latin typeface="+mj-lt"/>
                <a:sym typeface="Symbol"/>
              </a:rPr>
              <a:t>Two outer constraints: 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The original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Laminar </a:t>
            </a:r>
            <a:r>
              <a:rPr lang="en-US" sz="2400" dirty="0" err="1" smtClean="0">
                <a:latin typeface="+mj-lt"/>
                <a:sym typeface="Symbol"/>
              </a:rPr>
              <a:t>matroid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796136" y="2780928"/>
            <a:ext cx="2952328" cy="1944216"/>
            <a:chOff x="5796136" y="2780928"/>
            <a:chExt cx="2952328" cy="1944216"/>
          </a:xfrm>
        </p:grpSpPr>
        <p:sp>
          <p:nvSpPr>
            <p:cNvPr id="15" name="Rounded Rectangle 14"/>
            <p:cNvSpPr/>
            <p:nvPr/>
          </p:nvSpPr>
          <p:spPr>
            <a:xfrm>
              <a:off x="5796136" y="3429000"/>
              <a:ext cx="2952328" cy="129614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45720" rIns="0" rtlCol="1" anchor="t" anchorCtr="0"/>
            <a:lstStyle/>
            <a:p>
              <a:r>
                <a:rPr lang="en-US" sz="2400" dirty="0" smtClean="0">
                  <a:latin typeface="+mj-lt"/>
                  <a:sym typeface="Symbol"/>
                </a:rPr>
                <a:t>Corresponding OCRS:</a:t>
              </a:r>
            </a:p>
            <a:p>
              <a:pPr marL="236538" indent="-236538">
                <a:buFont typeface="Arial" pitchFamily="34" charset="0"/>
                <a:buChar char="•"/>
              </a:pPr>
              <a:r>
                <a:rPr lang="en-US" sz="2400" dirty="0" smtClean="0">
                  <a:latin typeface="+mj-lt"/>
                  <a:sym typeface="Symbol"/>
                </a:rPr>
                <a:t>(</a:t>
              </a:r>
              <a:r>
                <a:rPr lang="en-US" sz="2400" i="1" dirty="0" smtClean="0">
                  <a:latin typeface="+mj-lt"/>
                  <a:sym typeface="Symbol"/>
                </a:rPr>
                <a:t>b</a:t>
              </a:r>
              <a:r>
                <a:rPr lang="en-US" sz="2400" dirty="0" smtClean="0">
                  <a:latin typeface="+mj-lt"/>
                  <a:sym typeface="Symbol"/>
                </a:rPr>
                <a:t>, </a:t>
              </a:r>
              <a:r>
                <a:rPr lang="en-US" sz="2400" i="1" dirty="0" err="1" smtClean="0">
                  <a:latin typeface="+mj-lt"/>
                  <a:sym typeface="Symbol"/>
                </a:rPr>
                <a:t>c</a:t>
              </a:r>
              <a:r>
                <a:rPr lang="en-US" sz="2400" baseline="-25000" dirty="0" err="1" smtClean="0">
                  <a:latin typeface="+mj-lt"/>
                  <a:sym typeface="Symbol"/>
                </a:rPr>
                <a:t>out</a:t>
              </a:r>
              <a:r>
                <a:rPr lang="en-US" sz="2400" dirty="0" smtClean="0">
                  <a:latin typeface="+mj-lt"/>
                  <a:sym typeface="Symbol"/>
                </a:rPr>
                <a:t>)-selectable</a:t>
              </a:r>
            </a:p>
            <a:p>
              <a:pPr marL="236538" indent="-236538">
                <a:buFont typeface="Arial" pitchFamily="34" charset="0"/>
                <a:buChar char="•"/>
              </a:pPr>
              <a:r>
                <a:rPr lang="en-US" sz="2400" dirty="0" smtClean="0">
                  <a:latin typeface="+mj-lt"/>
                  <a:sym typeface="Symbol"/>
                </a:rPr>
                <a:t>(</a:t>
              </a:r>
              <a:r>
                <a:rPr lang="en-US" sz="2400" i="1" dirty="0" smtClean="0">
                  <a:latin typeface="+mj-lt"/>
                  <a:sym typeface="Symbol"/>
                </a:rPr>
                <a:t>b</a:t>
              </a:r>
              <a:r>
                <a:rPr lang="en-US" sz="2400" dirty="0" smtClean="0">
                  <a:latin typeface="+mj-lt"/>
                  <a:sym typeface="Symbol"/>
                </a:rPr>
                <a:t>, 1 – </a:t>
              </a:r>
              <a:r>
                <a:rPr lang="en-US" sz="2400" i="1" dirty="0" smtClean="0">
                  <a:latin typeface="+mj-lt"/>
                  <a:sym typeface="Symbol"/>
                </a:rPr>
                <a:t>b</a:t>
              </a:r>
              <a:r>
                <a:rPr lang="en-US" sz="2400" dirty="0" smtClean="0">
                  <a:latin typeface="+mj-lt"/>
                  <a:sym typeface="Symbol"/>
                </a:rPr>
                <a:t>)-selectable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6984268" y="2672916"/>
              <a:ext cx="576064" cy="792088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5" name="Picture 2" descr="C:\Users\User\AppData\Local\Microsoft\Windows\INetCache\IE\Y9ZPU0H5\finishline[1]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32656"/>
            <a:ext cx="1584176" cy="1049517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3131840" y="2780928"/>
            <a:ext cx="2304256" cy="1944216"/>
            <a:chOff x="3131840" y="2780928"/>
            <a:chExt cx="2304256" cy="1944216"/>
          </a:xfrm>
        </p:grpSpPr>
        <p:sp>
          <p:nvSpPr>
            <p:cNvPr id="11" name="Rounded Rectangle 10"/>
            <p:cNvSpPr/>
            <p:nvPr/>
          </p:nvSpPr>
          <p:spPr>
            <a:xfrm>
              <a:off x="3131840" y="3429000"/>
              <a:ext cx="2304256" cy="129614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45720" rIns="0" rtlCol="1" anchor="t" anchorCtr="0"/>
            <a:lstStyle/>
            <a:p>
              <a:r>
                <a:rPr lang="en-US" sz="2400" dirty="0" smtClean="0">
                  <a:latin typeface="+mj-lt"/>
                  <a:sym typeface="Symbol"/>
                </a:rPr>
                <a:t>(</a:t>
              </a:r>
              <a:r>
                <a:rPr lang="en-US" sz="2400" i="1" dirty="0" smtClean="0">
                  <a:latin typeface="+mj-lt"/>
                  <a:sym typeface="Symbol"/>
                </a:rPr>
                <a:t>b</a:t>
              </a:r>
              <a:r>
                <a:rPr lang="en-US" sz="2400" dirty="0" smtClean="0">
                  <a:latin typeface="+mj-lt"/>
                  <a:sym typeface="Symbol"/>
                </a:rPr>
                <a:t>, </a:t>
              </a:r>
              <a:r>
                <a:rPr lang="en-US" sz="2400" i="1" dirty="0" err="1" smtClean="0">
                  <a:latin typeface="+mj-lt"/>
                  <a:sym typeface="Symbol"/>
                </a:rPr>
                <a:t>c</a:t>
              </a:r>
              <a:r>
                <a:rPr lang="en-US" sz="2400" baseline="-25000" dirty="0" err="1" smtClean="0">
                  <a:latin typeface="+mj-lt"/>
                  <a:sym typeface="Symbol"/>
                </a:rPr>
                <a:t>in</a:t>
              </a:r>
              <a:r>
                <a:rPr lang="en-US" sz="2400" dirty="0" smtClean="0">
                  <a:latin typeface="+mj-lt"/>
                  <a:sym typeface="Symbol"/>
                </a:rPr>
                <a:t>)-selectable OCRS for the inner constraint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5400000">
              <a:off x="4031940" y="2672916"/>
              <a:ext cx="576064" cy="792088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3528" y="2780928"/>
            <a:ext cx="2592288" cy="1584176"/>
            <a:chOff x="323528" y="2780928"/>
            <a:chExt cx="2592288" cy="1584176"/>
          </a:xfrm>
        </p:grpSpPr>
        <p:sp>
          <p:nvSpPr>
            <p:cNvPr id="7" name="Rounded Rectangle 6"/>
            <p:cNvSpPr/>
            <p:nvPr/>
          </p:nvSpPr>
          <p:spPr>
            <a:xfrm>
              <a:off x="323528" y="3429000"/>
              <a:ext cx="2592288" cy="936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45720" rIns="0" rtlCol="1" anchor="t" anchorCtr="0"/>
            <a:lstStyle/>
            <a:p>
              <a:r>
                <a:rPr lang="en-US" sz="2400" dirty="0" smtClean="0">
                  <a:latin typeface="+mj-lt"/>
                  <a:sym typeface="Symbol"/>
                </a:rPr>
                <a:t>OCRSs let us handle </a:t>
              </a:r>
              <a:r>
                <a:rPr lang="en-US" sz="2400" b="1" dirty="0" smtClean="0">
                  <a:latin typeface="+mj-lt"/>
                  <a:sym typeface="Symbol"/>
                </a:rPr>
                <a:t>arbitrary</a:t>
              </a:r>
              <a:r>
                <a:rPr lang="en-US" sz="2400" dirty="0" smtClean="0">
                  <a:latin typeface="+mj-lt"/>
                  <a:sym typeface="Symbol"/>
                </a:rPr>
                <a:t> orders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1367644" y="2672916"/>
              <a:ext cx="576064" cy="792088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08104" y="4869160"/>
            <a:ext cx="3240360" cy="1584176"/>
            <a:chOff x="5508104" y="4869160"/>
            <a:chExt cx="3240360" cy="1584176"/>
          </a:xfrm>
        </p:grpSpPr>
        <p:sp>
          <p:nvSpPr>
            <p:cNvPr id="20" name="Right Arrow 19"/>
            <p:cNvSpPr/>
            <p:nvPr/>
          </p:nvSpPr>
          <p:spPr>
            <a:xfrm rot="5400000">
              <a:off x="6984268" y="4761148"/>
              <a:ext cx="576064" cy="792088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508104" y="5517232"/>
              <a:ext cx="3240360" cy="936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45720" rIns="0" rtlCol="1" anchor="t" anchorCtr="0"/>
            <a:lstStyle/>
            <a:p>
              <a:r>
                <a:rPr lang="en-US" sz="2400" dirty="0" smtClean="0">
                  <a:latin typeface="+mj-lt"/>
                  <a:sym typeface="Symbol"/>
                </a:rPr>
                <a:t>Combined OCRS:</a:t>
              </a:r>
            </a:p>
            <a:p>
              <a:pPr marL="236538" indent="-236538"/>
              <a:r>
                <a:rPr lang="en-US" sz="2400" dirty="0" smtClean="0">
                  <a:latin typeface="+mj-lt"/>
                  <a:sym typeface="Symbol"/>
                </a:rPr>
                <a:t>(</a:t>
              </a:r>
              <a:r>
                <a:rPr lang="en-US" sz="2400" i="1" dirty="0" smtClean="0">
                  <a:latin typeface="+mj-lt"/>
                  <a:sym typeface="Symbol"/>
                </a:rPr>
                <a:t>b</a:t>
              </a:r>
              <a:r>
                <a:rPr lang="en-US" sz="2400" dirty="0" smtClean="0">
                  <a:latin typeface="+mj-lt"/>
                  <a:sym typeface="Symbol"/>
                </a:rPr>
                <a:t>, (1 </a:t>
              </a:r>
              <a:r>
                <a:rPr lang="en-US" sz="2400" i="1" dirty="0" smtClean="0">
                  <a:latin typeface="+mj-lt"/>
                  <a:sym typeface="Symbol"/>
                </a:rPr>
                <a:t>–</a:t>
              </a:r>
              <a:r>
                <a:rPr lang="en-US" sz="2400" dirty="0" smtClean="0">
                  <a:latin typeface="+mj-lt"/>
                  <a:sym typeface="Symbol"/>
                </a:rPr>
                <a:t> </a:t>
              </a:r>
              <a:r>
                <a:rPr lang="en-US" sz="2400" i="1" dirty="0" smtClean="0">
                  <a:latin typeface="+mj-lt"/>
                  <a:sym typeface="Symbol"/>
                </a:rPr>
                <a:t>b</a:t>
              </a:r>
              <a:r>
                <a:rPr lang="en-US" sz="2400" dirty="0" smtClean="0">
                  <a:latin typeface="+mj-lt"/>
                  <a:sym typeface="Symbol"/>
                </a:rPr>
                <a:t>)</a:t>
              </a:r>
              <a:r>
                <a:rPr lang="en-US" sz="2400" i="1" dirty="0" err="1" smtClean="0">
                  <a:latin typeface="+mj-lt"/>
                  <a:sym typeface="Symbol"/>
                </a:rPr>
                <a:t>c</a:t>
              </a:r>
              <a:r>
                <a:rPr lang="en-US" sz="2400" baseline="-25000" dirty="0" err="1" smtClean="0">
                  <a:latin typeface="+mj-lt"/>
                  <a:sym typeface="Symbol"/>
                </a:rPr>
                <a:t>out</a:t>
              </a:r>
              <a:r>
                <a:rPr lang="en-US" sz="2400" dirty="0" smtClean="0">
                  <a:latin typeface="+mj-lt"/>
                  <a:sym typeface="Symbol"/>
                </a:rPr>
                <a:t>)-selectable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5536" y="4365104"/>
            <a:ext cx="5112568" cy="2088232"/>
            <a:chOff x="395536" y="4365104"/>
            <a:chExt cx="5112568" cy="2088232"/>
          </a:xfrm>
        </p:grpSpPr>
        <p:sp>
          <p:nvSpPr>
            <p:cNvPr id="22" name="Rounded Rectangle 21"/>
            <p:cNvSpPr/>
            <p:nvPr/>
          </p:nvSpPr>
          <p:spPr>
            <a:xfrm>
              <a:off x="395536" y="5085184"/>
              <a:ext cx="4536504" cy="13681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45720" rIns="0" rtlCol="1" anchor="t" anchorCtr="0"/>
            <a:lstStyle/>
            <a:p>
              <a:r>
                <a:rPr lang="en-US" sz="2400" dirty="0" smtClean="0">
                  <a:latin typeface="+mj-lt"/>
                  <a:sym typeface="Symbol"/>
                </a:rPr>
                <a:t>Approximation ratio for “Stochastic Probing with Deadlines”:</a:t>
              </a:r>
            </a:p>
            <a:p>
              <a:pPr algn="ctr"/>
              <a:r>
                <a:rPr lang="en-US" sz="2400" i="1" dirty="0" smtClean="0">
                  <a:latin typeface="+mj-lt"/>
                  <a:sym typeface="Symbol"/>
                </a:rPr>
                <a:t>b</a:t>
              </a:r>
              <a:r>
                <a:rPr lang="en-US" sz="2400" dirty="0" smtClean="0">
                  <a:latin typeface="+mj-lt"/>
                  <a:sym typeface="Symbol"/>
                </a:rPr>
                <a:t>(1 – </a:t>
              </a:r>
              <a:r>
                <a:rPr lang="en-US" sz="2400" i="1" dirty="0" smtClean="0">
                  <a:latin typeface="+mj-lt"/>
                  <a:sym typeface="Symbol"/>
                </a:rPr>
                <a:t>b</a:t>
              </a:r>
              <a:r>
                <a:rPr lang="en-US" sz="2400" dirty="0" smtClean="0">
                  <a:latin typeface="+mj-lt"/>
                  <a:sym typeface="Symbol"/>
                </a:rPr>
                <a:t>)</a:t>
              </a:r>
              <a:r>
                <a:rPr lang="en-US" sz="2400" i="1" dirty="0" err="1" smtClean="0">
                  <a:latin typeface="+mj-lt"/>
                  <a:sym typeface="Symbol"/>
                </a:rPr>
                <a:t>c</a:t>
              </a:r>
              <a:r>
                <a:rPr lang="en-US" sz="2400" baseline="-25000" dirty="0" err="1" smtClean="0">
                  <a:latin typeface="+mj-lt"/>
                  <a:sym typeface="Symbol"/>
                </a:rPr>
                <a:t>in</a:t>
              </a:r>
              <a:r>
                <a:rPr lang="en-US" sz="2400" dirty="0" err="1" smtClean="0">
                  <a:latin typeface="+mj-lt"/>
                  <a:sym typeface="Symbol"/>
                </a:rPr>
                <a:t></a:t>
              </a:r>
              <a:r>
                <a:rPr lang="en-US" sz="2400" i="1" dirty="0" err="1" smtClean="0">
                  <a:latin typeface="+mj-lt"/>
                  <a:sym typeface="Symbol"/>
                </a:rPr>
                <a:t>c</a:t>
              </a:r>
              <a:r>
                <a:rPr lang="en-US" sz="2400" baseline="-25000" dirty="0" err="1" smtClean="0">
                  <a:latin typeface="+mj-lt"/>
                  <a:sym typeface="Symbol"/>
                </a:rPr>
                <a:t>out</a:t>
              </a:r>
              <a:endParaRPr lang="en-US" sz="2400" baseline="-25000" dirty="0" smtClean="0">
                <a:latin typeface="+mj-lt"/>
                <a:sym typeface="Symbol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619672" y="4365104"/>
              <a:ext cx="0" cy="720080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1" idx="2"/>
            </p:cNvCxnSpPr>
            <p:nvPr/>
          </p:nvCxnSpPr>
          <p:spPr>
            <a:xfrm>
              <a:off x="4283968" y="4725144"/>
              <a:ext cx="0" cy="360040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932040" y="5949280"/>
              <a:ext cx="576064" cy="0"/>
            </a:xfrm>
            <a:prstGeom prst="straightConnector1">
              <a:avLst/>
            </a:prstGeom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9" grpId="0" uiExpand="1" build="allAtOnce" animBg="1"/>
      <p:bldP spid="1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43720" name="Picture 8" descr="C:\Users\User\AppData\Local\Microsoft\Windows\INetCache\IE\Y9ZPU0H5\chain-309567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2656"/>
            <a:ext cx="1248139" cy="112332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7544" y="1628800"/>
            <a:ext cx="81369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ctr" anchorCtr="0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Ground set </a:t>
            </a:r>
            <a:r>
              <a:rPr lang="en-US" sz="2400" i="1" dirty="0" smtClean="0">
                <a:latin typeface="+mj-lt"/>
                <a:cs typeface="MV Boli" pitchFamily="2" charset="0"/>
              </a:rPr>
              <a:t>N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constraint is a down-closed subset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 2</a:t>
            </a:r>
            <a:r>
              <a:rPr lang="en-US" sz="2400" i="1" baseline="30000" dirty="0" smtClean="0">
                <a:latin typeface="+mj-lt"/>
                <a:cs typeface="MV Boli" pitchFamily="2" charset="0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We say that a set is feasible (in </a:t>
            </a:r>
            <a:r>
              <a:rPr lang="en-US" sz="2400" i="1" dirty="0" smtClean="0">
                <a:latin typeface="+mj-lt"/>
                <a:sym typeface="Symbol"/>
              </a:rPr>
              <a:t>F</a:t>
            </a:r>
            <a:r>
              <a:rPr lang="en-US" sz="2400" dirty="0" smtClean="0">
                <a:latin typeface="+mj-lt"/>
                <a:sym typeface="Symbol"/>
              </a:rPr>
              <a:t>) if it belongs to </a:t>
            </a:r>
            <a:r>
              <a:rPr lang="en-US" sz="2400" i="1" dirty="0" smtClean="0">
                <a:latin typeface="+mj-lt"/>
                <a:sym typeface="Symbol"/>
              </a:rPr>
              <a:t>F</a:t>
            </a:r>
            <a:r>
              <a:rPr lang="en-US" sz="2400" dirty="0" smtClean="0">
                <a:latin typeface="+mj-lt"/>
                <a:sym typeface="Symbol"/>
              </a:rPr>
              <a:t>.</a:t>
            </a:r>
            <a:endParaRPr lang="he-IL" sz="2400" dirty="0"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71600" y="3429000"/>
            <a:ext cx="8172400" cy="1872208"/>
          </a:xfrm>
          <a:prstGeom prst="cloudCallout">
            <a:avLst>
              <a:gd name="adj1" fmla="val -14094"/>
              <a:gd name="adj2" fmla="val -927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en-US" sz="2400" dirty="0" smtClean="0">
                <a:latin typeface="+mj-lt"/>
              </a:rPr>
              <a:t>A collection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 of sets is down-closed if:</a:t>
            </a:r>
          </a:p>
          <a:p>
            <a:pPr algn="just"/>
            <a:r>
              <a:rPr lang="en-US" sz="2400" dirty="0" smtClean="0">
                <a:latin typeface="+mj-lt"/>
              </a:rPr>
              <a:t>(a)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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 smtClean="0">
              <a:latin typeface="+mj-lt"/>
              <a:sym typeface="Symbol"/>
            </a:endParaRPr>
          </a:p>
          <a:p>
            <a:pPr algn="just"/>
            <a:r>
              <a:rPr lang="en-US" sz="2400" dirty="0" smtClean="0">
                <a:latin typeface="+mj-lt"/>
                <a:sym typeface="Symbol"/>
              </a:rPr>
              <a:t>(b) </a:t>
            </a:r>
            <a:r>
              <a:rPr lang="en-US" sz="2400" i="1" dirty="0" smtClean="0">
                <a:latin typeface="+mj-lt"/>
                <a:sym typeface="Symbol"/>
              </a:rPr>
              <a:t>B</a:t>
            </a:r>
            <a:r>
              <a:rPr lang="en-US" sz="2400" dirty="0" smtClean="0">
                <a:latin typeface="+mj-lt"/>
                <a:sym typeface="Symbol"/>
              </a:rPr>
              <a:t>  </a:t>
            </a:r>
            <a:r>
              <a:rPr lang="en-US" sz="2400" i="1" dirty="0" smtClean="0">
                <a:latin typeface="+mj-lt"/>
                <a:sym typeface="Symbol"/>
              </a:rPr>
              <a:t>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79912" y="4221088"/>
            <a:ext cx="2434089" cy="533673"/>
            <a:chOff x="3779912" y="4221088"/>
            <a:chExt cx="2434089" cy="533673"/>
          </a:xfrm>
        </p:grpSpPr>
        <p:sp>
          <p:nvSpPr>
            <p:cNvPr id="7" name="Down Arrow 6"/>
            <p:cNvSpPr/>
            <p:nvPr/>
          </p:nvSpPr>
          <p:spPr>
            <a:xfrm rot="16200000">
              <a:off x="4139952" y="3861048"/>
              <a:ext cx="504056" cy="1224136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64088" y="4293096"/>
              <a:ext cx="8499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B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ym typeface="Symbol"/>
                </a:rPr>
                <a:t> </a:t>
              </a:r>
              <a:r>
                <a:rPr lang="en-US" sz="2400" i="1" dirty="0" smtClean="0">
                  <a:latin typeface="+mj-lt"/>
                  <a:sym typeface="Symbol"/>
                </a:rPr>
                <a:t>F</a:t>
              </a:r>
              <a:r>
                <a:rPr lang="en-US" sz="2400" dirty="0" smtClean="0">
                  <a:latin typeface="cmbsy10" pitchFamily="34" charset="0"/>
                </a:rPr>
                <a:t> </a:t>
              </a:r>
              <a:endParaRPr lang="he-IL" sz="24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67544" y="2996952"/>
            <a:ext cx="8136904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/>
            <a:r>
              <a:rPr lang="en-US" sz="2400" u="sng" dirty="0" smtClean="0">
                <a:latin typeface="+mj-lt"/>
              </a:rPr>
              <a:t>Constraint Examples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matching constraint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knapsack constraint</a:t>
            </a:r>
            <a:endParaRPr lang="en-US" sz="2400" dirty="0">
              <a:latin typeface="+mj-lt"/>
            </a:endParaRPr>
          </a:p>
        </p:txBody>
      </p:sp>
      <p:pic>
        <p:nvPicPr>
          <p:cNvPr id="1026" name="Picture 2" descr="C:\Users\User\AppData\Local\Microsoft\Windows\INetCache\IE\5IFW5ZHK\test-tubes-iar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212437"/>
            <a:ext cx="1296144" cy="1080659"/>
          </a:xfrm>
          <a:prstGeom prst="rect">
            <a:avLst/>
          </a:prstGeom>
          <a:noFill/>
        </p:spPr>
      </p:pic>
      <p:sp>
        <p:nvSpPr>
          <p:cNvPr id="11" name="Rounded Rectangular Callout 10"/>
          <p:cNvSpPr/>
          <p:nvPr/>
        </p:nvSpPr>
        <p:spPr>
          <a:xfrm>
            <a:off x="4355976" y="2852936"/>
            <a:ext cx="4248472" cy="2232248"/>
          </a:xfrm>
          <a:prstGeom prst="wedgeRoundRectCallout">
            <a:avLst>
              <a:gd name="adj1" fmla="val -66449"/>
              <a:gd name="adj2" fmla="val -1381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 elements of </a:t>
            </a:r>
            <a:r>
              <a:rPr lang="en-US" sz="2400" i="1" dirty="0" smtClean="0">
                <a:latin typeface="+mj-lt"/>
                <a:cs typeface="MV Boli" pitchFamily="2" charset="0"/>
              </a:rPr>
              <a:t>N</a:t>
            </a:r>
            <a:r>
              <a:rPr lang="en-US" sz="2400" dirty="0" smtClean="0">
                <a:latin typeface="+mj-lt"/>
              </a:rPr>
              <a:t> are mapped to the edges of a graph </a:t>
            </a:r>
            <a:r>
              <a:rPr lang="en-US" sz="2400" i="1" dirty="0" smtClean="0">
                <a:latin typeface="+mj-lt"/>
              </a:rPr>
              <a:t>G</a:t>
            </a:r>
            <a:r>
              <a:rPr lang="en-US" sz="2400" dirty="0" smtClean="0">
                <a:latin typeface="+mj-lt"/>
              </a:rPr>
              <a:t> = (</a:t>
            </a:r>
            <a:r>
              <a:rPr lang="en-US" sz="2400" i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).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set </a:t>
            </a:r>
            <a:r>
              <a:rPr lang="en-US" sz="2400" i="1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 </a:t>
            </a:r>
            <a:r>
              <a:rPr lang="en-US" sz="2400" i="1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</a:rPr>
              <a:t> is feasible if it is a legal matching in </a:t>
            </a:r>
            <a:r>
              <a:rPr lang="en-US" sz="2400" i="1" dirty="0" smtClean="0">
                <a:latin typeface="+mj-lt"/>
              </a:rPr>
              <a:t>G</a:t>
            </a:r>
            <a:r>
              <a:rPr lang="en-US" sz="2400" dirty="0" smtClean="0">
                <a:latin typeface="+mj-lt"/>
              </a:rPr>
              <a:t>.</a:t>
            </a:r>
            <a:endParaRPr lang="he-IL" sz="2400" dirty="0">
              <a:latin typeface="+mj-lt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355976" y="3212976"/>
            <a:ext cx="4248472" cy="2232248"/>
          </a:xfrm>
          <a:prstGeom prst="wedgeRoundRectCallout">
            <a:avLst>
              <a:gd name="adj1" fmla="val -66449"/>
              <a:gd name="adj2" fmla="val -1381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Each element is associated with a weight</a:t>
            </a:r>
            <a:r>
              <a:rPr lang="en-US" sz="2400" i="1" dirty="0" smtClean="0">
                <a:latin typeface="+mj-lt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set </a:t>
            </a:r>
            <a:r>
              <a:rPr lang="en-US" sz="2400" i="1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 </a:t>
            </a:r>
            <a:r>
              <a:rPr lang="en-US" sz="2400" i="1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 is feasible if the total weight of the elements in </a:t>
            </a:r>
            <a:r>
              <a:rPr lang="en-US" sz="2400" i="1" dirty="0" smtClean="0">
                <a:latin typeface="+mj-lt"/>
                <a:sym typeface="Symbol"/>
              </a:rPr>
              <a:t>S</a:t>
            </a:r>
            <a:r>
              <a:rPr lang="en-US" sz="2400" dirty="0" smtClean="0">
                <a:latin typeface="+mj-lt"/>
                <a:sym typeface="Symbol"/>
              </a:rPr>
              <a:t> is at most </a:t>
            </a:r>
            <a:r>
              <a:rPr lang="en-US" sz="2400" i="1" dirty="0" smtClean="0">
                <a:latin typeface="+mj-lt"/>
                <a:sym typeface="Symbol"/>
              </a:rPr>
              <a:t>B</a:t>
            </a:r>
            <a:r>
              <a:rPr lang="en-US" sz="2400" dirty="0" smtClean="0">
                <a:latin typeface="+mj-lt"/>
                <a:sym typeface="Symbol"/>
              </a:rPr>
              <a:t>.</a:t>
            </a:r>
            <a:endParaRPr lang="he-IL" sz="24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544" y="4437112"/>
            <a:ext cx="8136904" cy="21328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1828800" rtlCol="1" anchor="t" anchorCtr="0"/>
          <a:lstStyle/>
          <a:p>
            <a:pPr marL="231775" indent="-231775"/>
            <a:r>
              <a:rPr lang="en-US" sz="2400" u="sng" dirty="0" smtClean="0">
                <a:latin typeface="+mj-lt"/>
              </a:rPr>
              <a:t>Constraints Intersection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 intersection of two constraints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is a new constraint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 =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 </a:t>
            </a:r>
            <a:r>
              <a:rPr lang="en-US" sz="2400" i="1" dirty="0" smtClean="0">
                <a:latin typeface="+mj-lt"/>
                <a:sym typeface="Symbol"/>
              </a:rPr>
              <a:t>F</a:t>
            </a:r>
            <a:r>
              <a:rPr lang="en-US" sz="2400" baseline="-25000" dirty="0" smtClean="0">
                <a:latin typeface="+mj-lt"/>
                <a:sym typeface="Symbol"/>
              </a:rPr>
              <a:t>2</a:t>
            </a:r>
            <a:r>
              <a:rPr lang="en-US" sz="2400" dirty="0" smtClean="0">
                <a:latin typeface="+mj-lt"/>
                <a:sym typeface="Symbol"/>
              </a:rPr>
              <a:t>.</a:t>
            </a: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set is feasible in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 if and only if it is feasible in both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u="sng" dirty="0" smtClean="0">
                <a:latin typeface="+mj-lt"/>
              </a:rPr>
              <a:t>and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pic>
        <p:nvPicPr>
          <p:cNvPr id="1028" name="Picture 4" descr="C:\Users\User\AppData\Local\Microsoft\Windows\INetCache\IE\P9KSO4OT\venn-diagram-blended[1]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864176"/>
            <a:ext cx="1584176" cy="1517152"/>
          </a:xfrm>
          <a:prstGeom prst="rect">
            <a:avLst/>
          </a:prstGeom>
          <a:noFill/>
        </p:spPr>
      </p:pic>
      <p:sp>
        <p:nvSpPr>
          <p:cNvPr id="18" name="Cloud Callout 17"/>
          <p:cNvSpPr/>
          <p:nvPr/>
        </p:nvSpPr>
        <p:spPr>
          <a:xfrm>
            <a:off x="755576" y="2564904"/>
            <a:ext cx="7992888" cy="1728192"/>
          </a:xfrm>
          <a:prstGeom prst="cloudCallout">
            <a:avLst>
              <a:gd name="adj1" fmla="val -13491"/>
              <a:gd name="adj2" fmla="val 89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dirty="0" smtClean="0"/>
              <a:t>The intersection of more than two constraints can be defined similarly.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 uiExpand="1" build="allAtOnce" animBg="1"/>
      <p:bldP spid="6" grpId="1" build="allAtOnce" animBg="1"/>
      <p:bldP spid="10" grpId="0" uiExpand="1" build="allAtOnce" animBg="1"/>
      <p:bldP spid="11" grpId="0" uiExpand="1" build="allAtOnce" animBg="1"/>
      <p:bldP spid="11" grpId="1" uiExpand="1" build="allAtOnce" animBg="1"/>
      <p:bldP spid="12" grpId="0" uiExpand="1" build="allAtOnce" animBg="1"/>
      <p:bldP spid="12" grpId="1" uiExpand="1" build="allAtOnce" animBg="1"/>
      <p:bldP spid="14" grpId="0" uiExpand="1" build="allAtOnce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Applications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340768"/>
            <a:ext cx="8136904" cy="3096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ctr" anchorCtr="0"/>
          <a:lstStyle/>
          <a:p>
            <a:pPr marL="231775" indent="-231775"/>
            <a:r>
              <a:rPr lang="en-US" sz="2400" b="1" u="sng" dirty="0" smtClean="0">
                <a:latin typeface="+mj-lt"/>
                <a:sym typeface="Symbol"/>
              </a:rPr>
              <a:t>Prophet Inequality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Each element takes </a:t>
            </a:r>
            <a:r>
              <a:rPr lang="en-US" sz="2400" dirty="0" smtClean="0">
                <a:latin typeface="+mj-lt"/>
                <a:sym typeface="Symbol"/>
              </a:rPr>
              <a:t>a random value </a:t>
            </a:r>
            <a:r>
              <a:rPr lang="en-US" sz="2400" dirty="0" smtClean="0">
                <a:latin typeface="+mj-lt"/>
                <a:sym typeface="Symbol"/>
              </a:rPr>
              <a:t>from a known distribution.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he </a:t>
            </a:r>
            <a:r>
              <a:rPr lang="en-US" sz="2400" dirty="0" smtClean="0">
                <a:latin typeface="+mj-lt"/>
              </a:rPr>
              <a:t>elements </a:t>
            </a:r>
            <a:r>
              <a:rPr lang="en-US" sz="2400" dirty="0" smtClean="0">
                <a:latin typeface="+mj-lt"/>
              </a:rPr>
              <a:t>are examined in </a:t>
            </a:r>
            <a:r>
              <a:rPr lang="en-US" sz="2400" dirty="0" smtClean="0">
                <a:latin typeface="+mj-lt"/>
              </a:rPr>
              <a:t>some order.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For every examined element: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The algorithm learns its realized value.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Must decide immediately whether to add it to the solution (subject to some constraint).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536" y="4653136"/>
            <a:ext cx="8136904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 algn="ctr"/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b</a:t>
            </a:r>
            <a:r>
              <a:rPr lang="en-US" sz="2400" dirty="0" smtClean="0">
                <a:latin typeface="+mj-lt"/>
                <a:sym typeface="Symbol"/>
              </a:rPr>
              <a:t>, </a:t>
            </a:r>
            <a:r>
              <a:rPr lang="en-US" sz="2400" i="1" dirty="0" smtClean="0">
                <a:latin typeface="+mj-lt"/>
                <a:sym typeface="Symbol"/>
              </a:rPr>
              <a:t>c</a:t>
            </a:r>
            <a:r>
              <a:rPr lang="en-US" sz="2400" dirty="0" smtClean="0">
                <a:latin typeface="+mj-lt"/>
                <a:sym typeface="Symbol"/>
              </a:rPr>
              <a:t>)-selectable OCRS for a constraint</a:t>
            </a:r>
          </a:p>
          <a:p>
            <a:pPr marL="231775" indent="-231775" algn="ctr"/>
            <a:endParaRPr lang="en-US" sz="2400" dirty="0" smtClean="0">
              <a:latin typeface="+mj-lt"/>
              <a:sym typeface="Symbol"/>
            </a:endParaRPr>
          </a:p>
          <a:p>
            <a:pPr marL="231775" indent="-231775" algn="ctr"/>
            <a:endParaRPr lang="en-US" sz="2400" dirty="0" smtClean="0">
              <a:latin typeface="+mj-lt"/>
              <a:sym typeface="Symbol"/>
            </a:endParaRPr>
          </a:p>
          <a:p>
            <a:pPr marL="231775" indent="-231775" algn="ctr"/>
            <a:r>
              <a:rPr lang="en-US" sz="2400" i="1" dirty="0" err="1" smtClean="0">
                <a:latin typeface="+mj-lt"/>
                <a:sym typeface="Symbol"/>
              </a:rPr>
              <a:t>bc</a:t>
            </a:r>
            <a:r>
              <a:rPr lang="en-US" sz="2400" dirty="0" smtClean="0">
                <a:latin typeface="+mj-lt"/>
                <a:sym typeface="Symbol"/>
              </a:rPr>
              <a:t>-approximation for maximizing the total value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4391980" y="5121188"/>
            <a:ext cx="57606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Cloud Callout 8"/>
          <p:cNvSpPr/>
          <p:nvPr/>
        </p:nvSpPr>
        <p:spPr>
          <a:xfrm>
            <a:off x="2555776" y="3501008"/>
            <a:ext cx="4608512" cy="1224136"/>
          </a:xfrm>
          <a:prstGeom prst="cloudCallout">
            <a:avLst>
              <a:gd name="adj1" fmla="val 13169"/>
              <a:gd name="adj2" fmla="val -1024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Even determined by an almighty adversary</a:t>
            </a:r>
            <a:endParaRPr lang="he-IL" sz="2400" dirty="0"/>
          </a:p>
        </p:txBody>
      </p:sp>
      <p:pic>
        <p:nvPicPr>
          <p:cNvPr id="5" name="Picture 3" descr="C:\Users\User\AppData\Local\Microsoft\Windows\INetCache\IE\Y9ZPU0H5\mm8_girlwithcountingblocks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Applications (cont.)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5536" y="1340768"/>
            <a:ext cx="8136904" cy="3096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ctr" anchorCtr="0"/>
          <a:lstStyle/>
          <a:p>
            <a:pPr marL="231775" indent="-231775"/>
            <a:r>
              <a:rPr lang="en-US" sz="2400" b="1" u="sng" dirty="0" smtClean="0">
                <a:latin typeface="+mj-lt"/>
                <a:sym typeface="Symbol"/>
              </a:rPr>
              <a:t>Constrained Oblivious Posted Price Mechanisms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Each buyer is willing to pay an amount chosen from a known distribution.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 buyers arrive in an adversarial order.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For every arriving buyer: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The algorithm can skip the buyer or offer her a take-it-or-leave-it price, respecting a supply constraint.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The buyer takes the offer if this is beneficial for her.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331640" y="2132856"/>
            <a:ext cx="6552728" cy="1656184"/>
          </a:xfrm>
          <a:prstGeom prst="cloudCallout">
            <a:avLst>
              <a:gd name="adj1" fmla="val -11530"/>
              <a:gd name="adj2" fmla="val 661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sz="2400" dirty="0" smtClean="0"/>
              <a:t>Truthful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400" dirty="0" smtClean="0"/>
              <a:t>The mechanism must, in fact, obey additional properties.</a:t>
            </a:r>
            <a:endParaRPr lang="he-IL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95536" y="4581128"/>
            <a:ext cx="8136904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 algn="ctr"/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b</a:t>
            </a:r>
            <a:r>
              <a:rPr lang="en-US" sz="2400" dirty="0" smtClean="0">
                <a:latin typeface="+mj-lt"/>
                <a:sym typeface="Symbol"/>
              </a:rPr>
              <a:t>, </a:t>
            </a:r>
            <a:r>
              <a:rPr lang="en-US" sz="2400" i="1" dirty="0" smtClean="0">
                <a:latin typeface="+mj-lt"/>
                <a:sym typeface="Symbol"/>
              </a:rPr>
              <a:t>c</a:t>
            </a:r>
            <a:r>
              <a:rPr lang="en-US" sz="2400" dirty="0" smtClean="0">
                <a:latin typeface="+mj-lt"/>
                <a:sym typeface="Symbol"/>
              </a:rPr>
              <a:t>)-selectable OCRS for a constraint</a:t>
            </a:r>
          </a:p>
          <a:p>
            <a:pPr marL="231775" indent="-231775" algn="ctr"/>
            <a:endParaRPr lang="en-US" sz="2400" dirty="0" smtClean="0">
              <a:latin typeface="+mj-lt"/>
              <a:sym typeface="Symbol"/>
            </a:endParaRPr>
          </a:p>
          <a:p>
            <a:pPr marL="231775" indent="-231775" algn="ctr"/>
            <a:endParaRPr lang="en-US" dirty="0" smtClean="0">
              <a:latin typeface="+mj-lt"/>
              <a:sym typeface="Symbol"/>
            </a:endParaRPr>
          </a:p>
          <a:p>
            <a:pPr marL="231775" indent="-231775" algn="ctr"/>
            <a:r>
              <a:rPr lang="en-US" sz="2400" i="1" dirty="0" err="1" smtClean="0">
                <a:latin typeface="+mj-lt"/>
                <a:sym typeface="Symbol"/>
              </a:rPr>
              <a:t>bc</a:t>
            </a:r>
            <a:r>
              <a:rPr lang="en-US" sz="2400" dirty="0" smtClean="0">
                <a:latin typeface="+mj-lt"/>
                <a:sym typeface="Symbol"/>
              </a:rPr>
              <a:t>-competitive mechanism compared to the </a:t>
            </a:r>
          </a:p>
          <a:p>
            <a:pPr marL="231775" indent="-231775" algn="ctr"/>
            <a:r>
              <a:rPr lang="en-US" sz="2400" u="sng" dirty="0" smtClean="0">
                <a:latin typeface="+mj-lt"/>
                <a:sym typeface="Symbol"/>
              </a:rPr>
              <a:t>optimal truthful mechanism</a:t>
            </a:r>
            <a:endParaRPr lang="en-US" sz="2400" i="1" u="sng" dirty="0" smtClean="0"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391980" y="5049180"/>
            <a:ext cx="57606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3" descr="C:\Users\User\AppData\Local\Microsoft\Windows\INetCache\IE\Y9ZPU0H5\mm8_girlwithcountingblocks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8" grpId="0" animBg="1"/>
      <p:bldP spid="8" grpId="1" animBg="1"/>
      <p:bldP spid="9" grpId="0" uiExpand="1" build="allAtOnce" animBg="1"/>
      <p:bldP spid="10" grpId="0" uiExpan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OCRS for the Graphical </a:t>
            </a:r>
            <a:r>
              <a:rPr lang="en-US" sz="4000" dirty="0" err="1" smtClean="0"/>
              <a:t>Matroid</a:t>
            </a:r>
            <a:endParaRPr lang="he-I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164288" y="260648"/>
            <a:ext cx="1691680" cy="1152128"/>
            <a:chOff x="5074906" y="4293096"/>
            <a:chExt cx="3097494" cy="1873344"/>
          </a:xfrm>
        </p:grpSpPr>
        <p:cxnSp>
          <p:nvCxnSpPr>
            <p:cNvPr id="5" name="Straight Arrow Connector 4"/>
            <p:cNvCxnSpPr>
              <a:stCxn id="11" idx="5"/>
              <a:endCxn id="12" idx="1"/>
            </p:cNvCxnSpPr>
            <p:nvPr/>
          </p:nvCxnSpPr>
          <p:spPr bwMode="auto">
            <a:xfrm>
              <a:off x="5270028" y="4537384"/>
              <a:ext cx="981356" cy="6765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Arrow Connector 5"/>
            <p:cNvCxnSpPr>
              <a:stCxn id="13" idx="5"/>
              <a:endCxn id="14" idx="1"/>
            </p:cNvCxnSpPr>
            <p:nvPr/>
          </p:nvCxnSpPr>
          <p:spPr bwMode="auto">
            <a:xfrm>
              <a:off x="5303506" y="5369608"/>
              <a:ext cx="867056" cy="6017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>
              <a:stCxn id="15" idx="2"/>
              <a:endCxn id="11" idx="6"/>
            </p:cNvCxnSpPr>
            <p:nvPr/>
          </p:nvCxnSpPr>
          <p:spPr bwMode="auto">
            <a:xfrm flipH="1">
              <a:off x="5303506" y="4407396"/>
              <a:ext cx="1600200" cy="491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Arrow Connector 7"/>
            <p:cNvCxnSpPr>
              <a:stCxn id="12" idx="5"/>
              <a:endCxn id="17" idx="2"/>
            </p:cNvCxnSpPr>
            <p:nvPr/>
          </p:nvCxnSpPr>
          <p:spPr bwMode="auto">
            <a:xfrm>
              <a:off x="6413028" y="5375584"/>
              <a:ext cx="1530772" cy="6608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>
              <a:endCxn id="16" idx="2"/>
            </p:cNvCxnSpPr>
            <p:nvPr/>
          </p:nvCxnSpPr>
          <p:spPr bwMode="auto">
            <a:xfrm flipV="1">
              <a:off x="6448000" y="5279074"/>
              <a:ext cx="1353391" cy="80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5074906" y="4293096"/>
              <a:ext cx="3097494" cy="1873344"/>
              <a:chOff x="5074906" y="4365104"/>
              <a:chExt cx="3097494" cy="187334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074906" y="4414270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217906" y="5252470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108384" y="5246494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137084" y="6009848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03706" y="4365104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801391" y="5236782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943800" y="5994160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189206" y="4407396"/>
              <a:ext cx="2788072" cy="1709878"/>
              <a:chOff x="5189206" y="4479404"/>
              <a:chExt cx="2788072" cy="1709878"/>
            </a:xfrm>
          </p:grpSpPr>
          <p:cxnSp>
            <p:nvCxnSpPr>
              <p:cNvPr id="19" name="Straight Arrow Connector 18"/>
              <p:cNvCxnSpPr>
                <a:stCxn id="11" idx="4"/>
                <a:endCxn id="13" idx="0"/>
              </p:cNvCxnSpPr>
              <p:nvPr/>
            </p:nvCxnSpPr>
            <p:spPr bwMode="auto">
              <a:xfrm>
                <a:off x="5189206" y="4642870"/>
                <a:ext cx="33478" cy="60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Arrow Connector 19"/>
              <p:cNvCxnSpPr>
                <a:stCxn id="12" idx="7"/>
                <a:endCxn id="15" idx="4"/>
              </p:cNvCxnSpPr>
              <p:nvPr/>
            </p:nvCxnSpPr>
            <p:spPr bwMode="auto">
              <a:xfrm flipV="1">
                <a:off x="6413028" y="4593704"/>
                <a:ext cx="604978" cy="69224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Arrow Connector 20"/>
              <p:cNvCxnSpPr>
                <a:stCxn id="16" idx="1"/>
                <a:endCxn id="15" idx="6"/>
              </p:cNvCxnSpPr>
              <p:nvPr/>
            </p:nvCxnSpPr>
            <p:spPr bwMode="auto">
              <a:xfrm flipH="1" flipV="1">
                <a:off x="7132306" y="4479404"/>
                <a:ext cx="702563" cy="79085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Arrow Connector 21"/>
              <p:cNvCxnSpPr>
                <a:stCxn id="17" idx="3"/>
                <a:endCxn id="14" idx="6"/>
              </p:cNvCxnSpPr>
              <p:nvPr/>
            </p:nvCxnSpPr>
            <p:spPr bwMode="auto">
              <a:xfrm flipH="1" flipV="1">
                <a:off x="6365684" y="6124148"/>
                <a:ext cx="1611594" cy="6513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Arrow Connector 22"/>
              <p:cNvCxnSpPr>
                <a:stCxn id="14" idx="0"/>
                <a:endCxn id="12" idx="4"/>
              </p:cNvCxnSpPr>
              <p:nvPr/>
            </p:nvCxnSpPr>
            <p:spPr bwMode="auto">
              <a:xfrm flipV="1">
                <a:off x="6251384" y="5481070"/>
                <a:ext cx="80822" cy="52877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4" name="Straight Arrow Connector 23"/>
            <p:cNvCxnSpPr>
              <a:stCxn id="17" idx="0"/>
              <a:endCxn id="16" idx="4"/>
            </p:cNvCxnSpPr>
            <p:nvPr/>
          </p:nvCxnSpPr>
          <p:spPr bwMode="auto">
            <a:xfrm flipH="1" flipV="1">
              <a:off x="7915691" y="5393374"/>
              <a:ext cx="142409" cy="5287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Rounded Rectangle 25"/>
          <p:cNvSpPr/>
          <p:nvPr/>
        </p:nvSpPr>
        <p:spPr>
          <a:xfrm>
            <a:off x="395536" y="1628800"/>
            <a:ext cx="8136904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 algn="just"/>
            <a:r>
              <a:rPr lang="en-US" sz="2400" b="1" u="sng" dirty="0" smtClean="0">
                <a:latin typeface="+mj-lt"/>
              </a:rPr>
              <a:t>Graphical </a:t>
            </a:r>
            <a:r>
              <a:rPr lang="en-US" sz="2400" b="1" u="sng" dirty="0" err="1" smtClean="0">
                <a:latin typeface="+mj-lt"/>
              </a:rPr>
              <a:t>Matroid</a:t>
            </a:r>
            <a:endParaRPr lang="en-US" sz="2400" b="1" u="sng" dirty="0" smtClean="0">
              <a:latin typeface="+mj-lt"/>
            </a:endParaRP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Defined by a graph </a:t>
            </a:r>
            <a:r>
              <a:rPr lang="en-US" sz="2400" i="1" dirty="0" smtClean="0">
                <a:latin typeface="+mj-lt"/>
              </a:rPr>
              <a:t>G</a:t>
            </a:r>
            <a:r>
              <a:rPr lang="en-US" sz="2400" dirty="0" smtClean="0">
                <a:latin typeface="+mj-lt"/>
              </a:rPr>
              <a:t> = (</a:t>
            </a:r>
            <a:r>
              <a:rPr lang="en-US" sz="2400" i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).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 elements of the </a:t>
            </a:r>
            <a:r>
              <a:rPr lang="en-US" sz="2400" dirty="0" err="1" smtClean="0">
                <a:latin typeface="+mj-lt"/>
              </a:rPr>
              <a:t>matroid</a:t>
            </a:r>
            <a:r>
              <a:rPr lang="en-US" sz="2400" dirty="0" smtClean="0">
                <a:latin typeface="+mj-lt"/>
              </a:rPr>
              <a:t> are the edges of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set </a:t>
            </a:r>
            <a:r>
              <a:rPr lang="en-US" sz="2400" i="1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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of edges is feasible (independent) if it forms a forest (i.e., it contains no cycles).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95536" y="3933056"/>
            <a:ext cx="813690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similar proof works for general </a:t>
            </a:r>
            <a:r>
              <a:rPr lang="en-US" sz="2400" dirty="0" err="1" smtClean="0">
                <a:latin typeface="+mj-lt"/>
              </a:rPr>
              <a:t>matroids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95536" y="4797152"/>
            <a:ext cx="8136904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 algn="just"/>
            <a:r>
              <a:rPr lang="en-US" sz="2400" b="1" u="sng" dirty="0" smtClean="0">
                <a:latin typeface="+mj-lt"/>
              </a:rPr>
              <a:t>Relaxation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 convex hull of the characteristic vectors of all forests.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One can efficiently optimize linear functions over this </a:t>
            </a:r>
            <a:r>
              <a:rPr lang="en-US" sz="2400" dirty="0" err="1" smtClean="0">
                <a:latin typeface="+mj-lt"/>
              </a:rPr>
              <a:t>polytope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allAtOnce" animBg="1"/>
      <p:bldP spid="27" grpId="0" build="allAtOnce" animBg="1"/>
      <p:bldP spid="28" grpId="0" uiExpand="1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OCRS for the Graphical </a:t>
            </a:r>
            <a:r>
              <a:rPr lang="en-US" sz="3200" dirty="0" err="1" smtClean="0"/>
              <a:t>Matroid</a:t>
            </a:r>
            <a:r>
              <a:rPr lang="en-US" sz="3200" dirty="0" smtClean="0"/>
              <a:t> (cont.)</a:t>
            </a:r>
            <a:endParaRPr lang="he-IL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164288" y="260648"/>
            <a:ext cx="1691680" cy="1152128"/>
            <a:chOff x="5074906" y="4293096"/>
            <a:chExt cx="3097494" cy="1873344"/>
          </a:xfrm>
        </p:grpSpPr>
        <p:cxnSp>
          <p:nvCxnSpPr>
            <p:cNvPr id="6" name="Straight Arrow Connector 5"/>
            <p:cNvCxnSpPr>
              <a:endCxn id="20" idx="1"/>
            </p:cNvCxnSpPr>
            <p:nvPr/>
          </p:nvCxnSpPr>
          <p:spPr bwMode="auto">
            <a:xfrm>
              <a:off x="5270028" y="4537384"/>
              <a:ext cx="981356" cy="6765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>
              <a:stCxn id="21" idx="5"/>
              <a:endCxn id="22" idx="1"/>
            </p:cNvCxnSpPr>
            <p:nvPr/>
          </p:nvCxnSpPr>
          <p:spPr bwMode="auto">
            <a:xfrm>
              <a:off x="5303506" y="5369608"/>
              <a:ext cx="867056" cy="6017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Arrow Connector 7"/>
            <p:cNvCxnSpPr>
              <a:stCxn id="23" idx="2"/>
            </p:cNvCxnSpPr>
            <p:nvPr/>
          </p:nvCxnSpPr>
          <p:spPr bwMode="auto">
            <a:xfrm flipH="1">
              <a:off x="5303506" y="4407396"/>
              <a:ext cx="1600200" cy="491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>
              <a:stCxn id="20" idx="5"/>
              <a:endCxn id="25" idx="2"/>
            </p:cNvCxnSpPr>
            <p:nvPr/>
          </p:nvCxnSpPr>
          <p:spPr bwMode="auto">
            <a:xfrm>
              <a:off x="6413028" y="5375584"/>
              <a:ext cx="1530772" cy="6608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Arrow Connector 9"/>
            <p:cNvCxnSpPr>
              <a:endCxn id="24" idx="2"/>
            </p:cNvCxnSpPr>
            <p:nvPr/>
          </p:nvCxnSpPr>
          <p:spPr bwMode="auto">
            <a:xfrm flipV="1">
              <a:off x="6448000" y="5279074"/>
              <a:ext cx="1353391" cy="80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5074906" y="4293096"/>
              <a:ext cx="3097494" cy="1873344"/>
              <a:chOff x="5074906" y="4365104"/>
              <a:chExt cx="3097494" cy="1873344"/>
            </a:xfrm>
          </p:grpSpPr>
          <p:sp>
            <p:nvSpPr>
              <p:cNvPr id="19" name="Oval 10"/>
              <p:cNvSpPr/>
              <p:nvPr/>
            </p:nvSpPr>
            <p:spPr>
              <a:xfrm>
                <a:off x="5074906" y="4414270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217906" y="5252470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108384" y="5246494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137084" y="6009848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903706" y="4365104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801391" y="5236782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943800" y="5994160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</p:grpSp>
        <p:grpSp>
          <p:nvGrpSpPr>
            <p:cNvPr id="12" name="Group 17"/>
            <p:cNvGrpSpPr/>
            <p:nvPr/>
          </p:nvGrpSpPr>
          <p:grpSpPr>
            <a:xfrm>
              <a:off x="5189206" y="4407396"/>
              <a:ext cx="2788072" cy="1709878"/>
              <a:chOff x="5189206" y="4479404"/>
              <a:chExt cx="2788072" cy="1709878"/>
            </a:xfrm>
          </p:grpSpPr>
          <p:cxnSp>
            <p:nvCxnSpPr>
              <p:cNvPr id="14" name="Straight Arrow Connector 13"/>
              <p:cNvCxnSpPr>
                <a:endCxn id="21" idx="0"/>
              </p:cNvCxnSpPr>
              <p:nvPr/>
            </p:nvCxnSpPr>
            <p:spPr bwMode="auto">
              <a:xfrm>
                <a:off x="5189206" y="4642870"/>
                <a:ext cx="33478" cy="60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Arrow Connector 14"/>
              <p:cNvCxnSpPr>
                <a:stCxn id="20" idx="7"/>
                <a:endCxn id="23" idx="4"/>
              </p:cNvCxnSpPr>
              <p:nvPr/>
            </p:nvCxnSpPr>
            <p:spPr bwMode="auto">
              <a:xfrm flipV="1">
                <a:off x="6413028" y="4593704"/>
                <a:ext cx="604978" cy="69224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Arrow Connector 15"/>
              <p:cNvCxnSpPr>
                <a:stCxn id="24" idx="1"/>
                <a:endCxn id="23" idx="6"/>
              </p:cNvCxnSpPr>
              <p:nvPr/>
            </p:nvCxnSpPr>
            <p:spPr bwMode="auto">
              <a:xfrm flipH="1" flipV="1">
                <a:off x="7132306" y="4479404"/>
                <a:ext cx="702563" cy="79085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stCxn id="25" idx="3"/>
                <a:endCxn id="22" idx="6"/>
              </p:cNvCxnSpPr>
              <p:nvPr/>
            </p:nvCxnSpPr>
            <p:spPr bwMode="auto">
              <a:xfrm flipH="1" flipV="1">
                <a:off x="6365684" y="6124148"/>
                <a:ext cx="1611594" cy="6513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/>
              <p:cNvCxnSpPr>
                <a:stCxn id="22" idx="0"/>
                <a:endCxn id="20" idx="4"/>
              </p:cNvCxnSpPr>
              <p:nvPr/>
            </p:nvCxnSpPr>
            <p:spPr bwMode="auto">
              <a:xfrm flipV="1">
                <a:off x="6251384" y="5481070"/>
                <a:ext cx="80822" cy="52877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" name="Straight Arrow Connector 12"/>
            <p:cNvCxnSpPr>
              <a:stCxn id="25" idx="0"/>
              <a:endCxn id="24" idx="4"/>
            </p:cNvCxnSpPr>
            <p:nvPr/>
          </p:nvCxnSpPr>
          <p:spPr bwMode="auto">
            <a:xfrm flipH="1" flipV="1">
              <a:off x="7915691" y="5393374"/>
              <a:ext cx="142409" cy="5287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Rounded Rectangle 25"/>
          <p:cNvSpPr/>
          <p:nvPr/>
        </p:nvSpPr>
        <p:spPr>
          <a:xfrm>
            <a:off x="395536" y="1556792"/>
            <a:ext cx="813690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 algn="just"/>
            <a:r>
              <a:rPr lang="en-US" sz="2400" dirty="0" smtClean="0">
                <a:latin typeface="+mj-lt"/>
              </a:rPr>
              <a:t>This is the vector 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 from the relaxation </a:t>
            </a:r>
            <a:r>
              <a:rPr lang="en-US" sz="2400" dirty="0" err="1" smtClean="0">
                <a:latin typeface="+mj-lt"/>
              </a:rPr>
              <a:t>polytope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395536" y="2276872"/>
            <a:ext cx="813690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 algn="just"/>
            <a:r>
              <a:rPr lang="en-US" sz="2400" dirty="0" smtClean="0">
                <a:latin typeface="+mj-lt"/>
              </a:rPr>
              <a:t>Every </a:t>
            </a:r>
            <a:r>
              <a:rPr lang="en-US" sz="2400" dirty="0" smtClean="0"/>
              <a:t>edge </a:t>
            </a:r>
            <a:r>
              <a:rPr lang="en-US" sz="2400" i="1" dirty="0" smtClean="0"/>
              <a:t>e</a:t>
            </a:r>
            <a:r>
              <a:rPr lang="en-US" sz="2400" dirty="0" smtClean="0"/>
              <a:t> appears with probability </a:t>
            </a:r>
            <a:r>
              <a:rPr lang="en-US" sz="2400" i="1" dirty="0" err="1" smtClean="0"/>
              <a:t>b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i="1" dirty="0" err="1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e</a:t>
            </a:r>
            <a:r>
              <a:rPr lang="en-US" sz="2400" dirty="0" smtClean="0"/>
              <a:t>). [</a:t>
            </a:r>
            <a:r>
              <a:rPr lang="en-US" sz="2400" i="1" dirty="0" smtClean="0"/>
              <a:t>b</a:t>
            </a:r>
            <a:r>
              <a:rPr lang="en-US" sz="2400" dirty="0" smtClean="0"/>
              <a:t> = ½ here]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899592" y="3140968"/>
            <a:ext cx="7344816" cy="3240360"/>
            <a:chOff x="899592" y="3140968"/>
            <a:chExt cx="7344816" cy="3240360"/>
          </a:xfrm>
        </p:grpSpPr>
        <p:grpSp>
          <p:nvGrpSpPr>
            <p:cNvPr id="164" name="Group 163"/>
            <p:cNvGrpSpPr/>
            <p:nvPr/>
          </p:nvGrpSpPr>
          <p:grpSpPr>
            <a:xfrm>
              <a:off x="899592" y="3140968"/>
              <a:ext cx="7344816" cy="3240360"/>
              <a:chOff x="539552" y="2492896"/>
              <a:chExt cx="7992888" cy="3816424"/>
            </a:xfrm>
          </p:grpSpPr>
          <p:sp>
            <p:nvSpPr>
              <p:cNvPr id="159" name="Rounded Rectangle 158"/>
              <p:cNvSpPr/>
              <p:nvPr/>
            </p:nvSpPr>
            <p:spPr>
              <a:xfrm>
                <a:off x="539552" y="2492896"/>
                <a:ext cx="7992888" cy="3816424"/>
              </a:xfrm>
              <a:prstGeom prst="round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475656" y="299695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256490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691680" y="407707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843808" y="314096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347864" y="429309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716016" y="400506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628056" y="537321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55576" y="573325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987824" y="494116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771800" y="602128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076056" y="508518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084168" y="292494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156176" y="479715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452320" y="4149080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172400" y="364502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596336" y="587727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45" name="Straight Connector 44"/>
              <p:cNvCxnSpPr>
                <a:stCxn id="39" idx="5"/>
                <a:endCxn id="43" idx="1"/>
              </p:cNvCxnSpPr>
              <p:nvPr/>
            </p:nvCxnSpPr>
            <p:spPr>
              <a:xfrm>
                <a:off x="6268556" y="3109332"/>
                <a:ext cx="1359416" cy="27995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endCxn id="42" idx="2"/>
              </p:cNvCxnSpPr>
              <p:nvPr/>
            </p:nvCxnSpPr>
            <p:spPr>
              <a:xfrm>
                <a:off x="6300192" y="3068960"/>
                <a:ext cx="1872208" cy="6840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39" idx="2"/>
                <a:endCxn id="29" idx="6"/>
              </p:cNvCxnSpPr>
              <p:nvPr/>
            </p:nvCxnSpPr>
            <p:spPr>
              <a:xfrm flipH="1" flipV="1">
                <a:off x="3851920" y="2672916"/>
                <a:ext cx="2232248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39" idx="4"/>
                <a:endCxn id="40" idx="0"/>
              </p:cNvCxnSpPr>
              <p:nvPr/>
            </p:nvCxnSpPr>
            <p:spPr>
              <a:xfrm>
                <a:off x="6192180" y="3140968"/>
                <a:ext cx="72008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39" idx="3"/>
                <a:endCxn id="38" idx="7"/>
              </p:cNvCxnSpPr>
              <p:nvPr/>
            </p:nvCxnSpPr>
            <p:spPr>
              <a:xfrm flipH="1">
                <a:off x="5260444" y="3109332"/>
                <a:ext cx="855360" cy="20074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39" idx="5"/>
                <a:endCxn id="41" idx="2"/>
              </p:cNvCxnSpPr>
              <p:nvPr/>
            </p:nvCxnSpPr>
            <p:spPr>
              <a:xfrm>
                <a:off x="6268556" y="3109332"/>
                <a:ext cx="1183764" cy="11477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42" idx="4"/>
                <a:endCxn id="43" idx="7"/>
              </p:cNvCxnSpPr>
              <p:nvPr/>
            </p:nvCxnSpPr>
            <p:spPr>
              <a:xfrm flipH="1">
                <a:off x="7780724" y="3861048"/>
                <a:ext cx="499688" cy="20478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endCxn id="43" idx="0"/>
              </p:cNvCxnSpPr>
              <p:nvPr/>
            </p:nvCxnSpPr>
            <p:spPr>
              <a:xfrm>
                <a:off x="7524328" y="4365104"/>
                <a:ext cx="18002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43" idx="2"/>
                <a:endCxn id="40" idx="6"/>
              </p:cNvCxnSpPr>
              <p:nvPr/>
            </p:nvCxnSpPr>
            <p:spPr>
              <a:xfrm flipH="1" flipV="1">
                <a:off x="6372200" y="4905164"/>
                <a:ext cx="1224136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43" idx="2"/>
                <a:endCxn id="38" idx="6"/>
              </p:cNvCxnSpPr>
              <p:nvPr/>
            </p:nvCxnSpPr>
            <p:spPr>
              <a:xfrm flipH="1" flipV="1">
                <a:off x="5292080" y="5193196"/>
                <a:ext cx="2304256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43" idx="2"/>
                <a:endCxn id="37" idx="6"/>
              </p:cNvCxnSpPr>
              <p:nvPr/>
            </p:nvCxnSpPr>
            <p:spPr>
              <a:xfrm flipH="1">
                <a:off x="2987824" y="5985284"/>
                <a:ext cx="4608512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37" idx="6"/>
                <a:endCxn id="38" idx="3"/>
              </p:cNvCxnSpPr>
              <p:nvPr/>
            </p:nvCxnSpPr>
            <p:spPr>
              <a:xfrm flipV="1">
                <a:off x="2987824" y="5269572"/>
                <a:ext cx="2119868" cy="859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37" idx="7"/>
                <a:endCxn id="33" idx="3"/>
              </p:cNvCxnSpPr>
              <p:nvPr/>
            </p:nvCxnSpPr>
            <p:spPr>
              <a:xfrm flipV="1">
                <a:off x="2956188" y="4189452"/>
                <a:ext cx="1791464" cy="18634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37" idx="0"/>
                <a:endCxn id="36" idx="4"/>
              </p:cNvCxnSpPr>
              <p:nvPr/>
            </p:nvCxnSpPr>
            <p:spPr>
              <a:xfrm flipV="1">
                <a:off x="2879812" y="5157192"/>
                <a:ext cx="216024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37" idx="1"/>
                <a:endCxn id="30" idx="5"/>
              </p:cNvCxnSpPr>
              <p:nvPr/>
            </p:nvCxnSpPr>
            <p:spPr>
              <a:xfrm flipH="1" flipV="1">
                <a:off x="1876068" y="4261460"/>
                <a:ext cx="927368" cy="17914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37" idx="2"/>
                <a:endCxn id="34" idx="5"/>
              </p:cNvCxnSpPr>
              <p:nvPr/>
            </p:nvCxnSpPr>
            <p:spPr>
              <a:xfrm flipH="1" flipV="1">
                <a:off x="1812444" y="5557604"/>
                <a:ext cx="959356" cy="5716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37" idx="2"/>
                <a:endCxn id="35" idx="6"/>
              </p:cNvCxnSpPr>
              <p:nvPr/>
            </p:nvCxnSpPr>
            <p:spPr>
              <a:xfrm flipH="1" flipV="1">
                <a:off x="971600" y="5841268"/>
                <a:ext cx="180020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30" idx="3"/>
                <a:endCxn id="35" idx="7"/>
              </p:cNvCxnSpPr>
              <p:nvPr/>
            </p:nvCxnSpPr>
            <p:spPr>
              <a:xfrm flipH="1">
                <a:off x="939964" y="4261460"/>
                <a:ext cx="783352" cy="15034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30" idx="4"/>
                <a:endCxn id="34" idx="0"/>
              </p:cNvCxnSpPr>
              <p:nvPr/>
            </p:nvCxnSpPr>
            <p:spPr>
              <a:xfrm flipH="1">
                <a:off x="1736068" y="4293096"/>
                <a:ext cx="63624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36" idx="1"/>
              </p:cNvCxnSpPr>
              <p:nvPr/>
            </p:nvCxnSpPr>
            <p:spPr>
              <a:xfrm>
                <a:off x="1907704" y="4221088"/>
                <a:ext cx="1111756" cy="7517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30" idx="6"/>
                <a:endCxn id="32" idx="2"/>
              </p:cNvCxnSpPr>
              <p:nvPr/>
            </p:nvCxnSpPr>
            <p:spPr>
              <a:xfrm>
                <a:off x="1907704" y="4185084"/>
                <a:ext cx="1440160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30" idx="7"/>
                <a:endCxn id="31" idx="3"/>
              </p:cNvCxnSpPr>
              <p:nvPr/>
            </p:nvCxnSpPr>
            <p:spPr>
              <a:xfrm flipV="1">
                <a:off x="1876068" y="3325356"/>
                <a:ext cx="999376" cy="7833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30" idx="0"/>
                <a:endCxn id="28" idx="5"/>
              </p:cNvCxnSpPr>
              <p:nvPr/>
            </p:nvCxnSpPr>
            <p:spPr>
              <a:xfrm flipH="1" flipV="1">
                <a:off x="1660044" y="3181340"/>
                <a:ext cx="139648" cy="8957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29" idx="2"/>
                <a:endCxn id="28" idx="6"/>
              </p:cNvCxnSpPr>
              <p:nvPr/>
            </p:nvCxnSpPr>
            <p:spPr>
              <a:xfrm flipH="1">
                <a:off x="1691680" y="2672916"/>
                <a:ext cx="1944216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29" idx="4"/>
                <a:endCxn id="33" idx="1"/>
              </p:cNvCxnSpPr>
              <p:nvPr/>
            </p:nvCxnSpPr>
            <p:spPr>
              <a:xfrm>
                <a:off x="3743908" y="2780928"/>
                <a:ext cx="1003744" cy="1255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31" idx="5"/>
                <a:endCxn id="33" idx="2"/>
              </p:cNvCxnSpPr>
              <p:nvPr/>
            </p:nvCxnSpPr>
            <p:spPr>
              <a:xfrm>
                <a:off x="3028196" y="3325356"/>
                <a:ext cx="1687820" cy="7877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32" idx="6"/>
                <a:endCxn id="33" idx="2"/>
              </p:cNvCxnSpPr>
              <p:nvPr/>
            </p:nvCxnSpPr>
            <p:spPr>
              <a:xfrm flipV="1">
                <a:off x="3563888" y="4113076"/>
                <a:ext cx="1152128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31" idx="4"/>
                <a:endCxn id="32" idx="1"/>
              </p:cNvCxnSpPr>
              <p:nvPr/>
            </p:nvCxnSpPr>
            <p:spPr>
              <a:xfrm>
                <a:off x="2951820" y="3356992"/>
                <a:ext cx="427680" cy="9677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2367396" y="2699628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0.8</a:t>
                </a:r>
                <a:endParaRPr lang="he-IL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403648" y="3429000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0.8</a:t>
                </a:r>
                <a:endParaRPr lang="he-IL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195736" y="4427820"/>
                <a:ext cx="476412" cy="369332"/>
              </a:xfrm>
              <a:prstGeom prst="rect">
                <a:avLst/>
              </a:prstGeom>
              <a:solidFill>
                <a:srgbClr val="FFFF66">
                  <a:alpha val="89804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0.8</a:t>
                </a:r>
                <a:endParaRPr lang="he-IL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079364" y="5651956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0.8</a:t>
                </a:r>
                <a:endParaRPr lang="he-IL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716016" y="2636912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0.4</a:t>
                </a:r>
                <a:endParaRPr lang="he-IL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995936" y="3203684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0.4</a:t>
                </a:r>
                <a:endParaRPr lang="he-IL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151372" y="3491716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0.4</a:t>
                </a:r>
                <a:endParaRPr lang="he-IL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463740" y="3923764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he-IL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6039804" y="3779748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he-IL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6183820" y="5363924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he-IL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411760" y="4077072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he-IL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115616" y="4797152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he-IL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575308" y="5795972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he-IL" dirty="0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103700" y="5877272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0.4</a:t>
                </a:r>
                <a:endParaRPr lang="he-IL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851920" y="4077072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0.7</a:t>
                </a:r>
                <a:endParaRPr lang="he-IL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635896" y="4931876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0.7</a:t>
                </a:r>
                <a:endParaRPr lang="he-IL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727436" y="5435932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0.7</a:t>
                </a:r>
                <a:endParaRPr lang="he-IL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3879564" y="5507940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0.2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2151372" y="4941168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0.1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987824" y="3645024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0.1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547664" y="4643844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0.6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663540" y="3501008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smtClean="0"/>
                  <a:t>0.6</a:t>
                </a:r>
                <a:endParaRPr lang="en-US" dirty="0" smtClean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660232" y="3491716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he-IL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732240" y="5291916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he-IL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7767996" y="4715852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he-IL" dirty="0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7380312" y="5003884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0.4</a:t>
                </a:r>
                <a:endParaRPr lang="he-IL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6948264" y="3140968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0.4</a:t>
                </a:r>
                <a:endParaRPr lang="he-IL" dirty="0"/>
              </a:p>
            </p:txBody>
          </p:sp>
          <p:cxnSp>
            <p:nvCxnSpPr>
              <p:cNvPr id="160" name="Straight Connector 159"/>
              <p:cNvCxnSpPr>
                <a:stCxn id="41" idx="7"/>
                <a:endCxn id="42" idx="3"/>
              </p:cNvCxnSpPr>
              <p:nvPr/>
            </p:nvCxnSpPr>
            <p:spPr>
              <a:xfrm flipV="1">
                <a:off x="7636708" y="3829412"/>
                <a:ext cx="567328" cy="3513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7668344" y="3789040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0.2</a:t>
                </a:r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>
              <a:off x="6574571" y="4581128"/>
              <a:ext cx="301685" cy="369332"/>
            </a:xfrm>
            <a:prstGeom prst="rect">
              <a:avLst/>
            </a:prstGeom>
            <a:solidFill>
              <a:srgbClr val="FFFF66">
                <a:alpha val="74902"/>
              </a:srgbClr>
            </a:solidFill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1</a:t>
              </a:r>
              <a:endParaRPr lang="he-IL" dirty="0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899592" y="3140968"/>
            <a:ext cx="7344816" cy="3242859"/>
            <a:chOff x="899592" y="3140968"/>
            <a:chExt cx="7344816" cy="3242859"/>
          </a:xfrm>
        </p:grpSpPr>
        <p:grpSp>
          <p:nvGrpSpPr>
            <p:cNvPr id="166" name="Group 165"/>
            <p:cNvGrpSpPr/>
            <p:nvPr/>
          </p:nvGrpSpPr>
          <p:grpSpPr>
            <a:xfrm>
              <a:off x="899592" y="3140968"/>
              <a:ext cx="7344816" cy="3242859"/>
              <a:chOff x="539552" y="2492896"/>
              <a:chExt cx="7992888" cy="3819367"/>
            </a:xfrm>
          </p:grpSpPr>
          <p:sp>
            <p:nvSpPr>
              <p:cNvPr id="167" name="Rounded Rectangle 166"/>
              <p:cNvSpPr/>
              <p:nvPr/>
            </p:nvSpPr>
            <p:spPr>
              <a:xfrm>
                <a:off x="539552" y="2492896"/>
                <a:ext cx="7992888" cy="3816424"/>
              </a:xfrm>
              <a:prstGeom prst="round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475656" y="299695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635896" y="256490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691680" y="407707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843808" y="314096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347864" y="429309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4716016" y="400506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628056" y="537321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755576" y="573325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987824" y="494116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771800" y="602128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076056" y="508518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6084168" y="292494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6156176" y="479715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7452320" y="4149080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8172400" y="364502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7596336" y="587727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84" name="Straight Connector 183"/>
              <p:cNvCxnSpPr>
                <a:stCxn id="179" idx="5"/>
                <a:endCxn id="183" idx="1"/>
              </p:cNvCxnSpPr>
              <p:nvPr/>
            </p:nvCxnSpPr>
            <p:spPr>
              <a:xfrm>
                <a:off x="6268556" y="3109332"/>
                <a:ext cx="1359416" cy="27995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>
                <a:endCxn id="182" idx="2"/>
              </p:cNvCxnSpPr>
              <p:nvPr/>
            </p:nvCxnSpPr>
            <p:spPr>
              <a:xfrm>
                <a:off x="6300192" y="3068960"/>
                <a:ext cx="1872208" cy="6840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79" idx="2"/>
                <a:endCxn id="169" idx="6"/>
              </p:cNvCxnSpPr>
              <p:nvPr/>
            </p:nvCxnSpPr>
            <p:spPr>
              <a:xfrm flipH="1" flipV="1">
                <a:off x="3851920" y="2672916"/>
                <a:ext cx="2232248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79" idx="4"/>
                <a:endCxn id="180" idx="0"/>
              </p:cNvCxnSpPr>
              <p:nvPr/>
            </p:nvCxnSpPr>
            <p:spPr>
              <a:xfrm>
                <a:off x="6192180" y="3140968"/>
                <a:ext cx="72008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>
                <a:stCxn id="179" idx="3"/>
                <a:endCxn id="178" idx="7"/>
              </p:cNvCxnSpPr>
              <p:nvPr/>
            </p:nvCxnSpPr>
            <p:spPr>
              <a:xfrm flipH="1">
                <a:off x="5260444" y="3109332"/>
                <a:ext cx="855360" cy="20074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79" idx="5"/>
                <a:endCxn id="181" idx="2"/>
              </p:cNvCxnSpPr>
              <p:nvPr/>
            </p:nvCxnSpPr>
            <p:spPr>
              <a:xfrm>
                <a:off x="6268556" y="3109332"/>
                <a:ext cx="1183764" cy="11477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82" idx="4"/>
                <a:endCxn id="183" idx="7"/>
              </p:cNvCxnSpPr>
              <p:nvPr/>
            </p:nvCxnSpPr>
            <p:spPr>
              <a:xfrm flipH="1">
                <a:off x="7780724" y="3861048"/>
                <a:ext cx="499688" cy="20478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endCxn id="183" idx="0"/>
              </p:cNvCxnSpPr>
              <p:nvPr/>
            </p:nvCxnSpPr>
            <p:spPr>
              <a:xfrm>
                <a:off x="7524328" y="4365104"/>
                <a:ext cx="18002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183" idx="2"/>
                <a:endCxn id="180" idx="6"/>
              </p:cNvCxnSpPr>
              <p:nvPr/>
            </p:nvCxnSpPr>
            <p:spPr>
              <a:xfrm flipH="1" flipV="1">
                <a:off x="6372200" y="4905164"/>
                <a:ext cx="1224136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83" idx="2"/>
                <a:endCxn id="178" idx="6"/>
              </p:cNvCxnSpPr>
              <p:nvPr/>
            </p:nvCxnSpPr>
            <p:spPr>
              <a:xfrm flipH="1" flipV="1">
                <a:off x="5292080" y="5193196"/>
                <a:ext cx="2304256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83" idx="2"/>
                <a:endCxn id="177" idx="6"/>
              </p:cNvCxnSpPr>
              <p:nvPr/>
            </p:nvCxnSpPr>
            <p:spPr>
              <a:xfrm flipH="1">
                <a:off x="2987824" y="5985284"/>
                <a:ext cx="4608512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177" idx="6"/>
                <a:endCxn id="178" idx="3"/>
              </p:cNvCxnSpPr>
              <p:nvPr/>
            </p:nvCxnSpPr>
            <p:spPr>
              <a:xfrm flipV="1">
                <a:off x="2987824" y="5269572"/>
                <a:ext cx="2119868" cy="859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77" idx="7"/>
                <a:endCxn id="173" idx="3"/>
              </p:cNvCxnSpPr>
              <p:nvPr/>
            </p:nvCxnSpPr>
            <p:spPr>
              <a:xfrm flipV="1">
                <a:off x="2956188" y="4189452"/>
                <a:ext cx="1791464" cy="18634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77" idx="0"/>
                <a:endCxn id="176" idx="4"/>
              </p:cNvCxnSpPr>
              <p:nvPr/>
            </p:nvCxnSpPr>
            <p:spPr>
              <a:xfrm flipV="1">
                <a:off x="2879812" y="5157192"/>
                <a:ext cx="216024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177" idx="1"/>
                <a:endCxn id="170" idx="5"/>
              </p:cNvCxnSpPr>
              <p:nvPr/>
            </p:nvCxnSpPr>
            <p:spPr>
              <a:xfrm flipH="1" flipV="1">
                <a:off x="1876068" y="4261460"/>
                <a:ext cx="927368" cy="17914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77" idx="2"/>
                <a:endCxn id="174" idx="5"/>
              </p:cNvCxnSpPr>
              <p:nvPr/>
            </p:nvCxnSpPr>
            <p:spPr>
              <a:xfrm flipH="1" flipV="1">
                <a:off x="1812444" y="5557604"/>
                <a:ext cx="959356" cy="5716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>
                <a:stCxn id="177" idx="2"/>
                <a:endCxn id="175" idx="6"/>
              </p:cNvCxnSpPr>
              <p:nvPr/>
            </p:nvCxnSpPr>
            <p:spPr>
              <a:xfrm flipH="1" flipV="1">
                <a:off x="971600" y="5841268"/>
                <a:ext cx="180020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>
                <a:stCxn id="170" idx="3"/>
                <a:endCxn id="175" idx="7"/>
              </p:cNvCxnSpPr>
              <p:nvPr/>
            </p:nvCxnSpPr>
            <p:spPr>
              <a:xfrm flipH="1">
                <a:off x="939964" y="4261460"/>
                <a:ext cx="783352" cy="15034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170" idx="4"/>
                <a:endCxn id="174" idx="0"/>
              </p:cNvCxnSpPr>
              <p:nvPr/>
            </p:nvCxnSpPr>
            <p:spPr>
              <a:xfrm flipH="1">
                <a:off x="1736068" y="4293096"/>
                <a:ext cx="63624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endCxn id="176" idx="1"/>
              </p:cNvCxnSpPr>
              <p:nvPr/>
            </p:nvCxnSpPr>
            <p:spPr>
              <a:xfrm>
                <a:off x="1907704" y="4221088"/>
                <a:ext cx="1111756" cy="7517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170" idx="6"/>
                <a:endCxn id="172" idx="2"/>
              </p:cNvCxnSpPr>
              <p:nvPr/>
            </p:nvCxnSpPr>
            <p:spPr>
              <a:xfrm>
                <a:off x="1907704" y="4185084"/>
                <a:ext cx="1440160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170" idx="7"/>
                <a:endCxn id="171" idx="3"/>
              </p:cNvCxnSpPr>
              <p:nvPr/>
            </p:nvCxnSpPr>
            <p:spPr>
              <a:xfrm flipV="1">
                <a:off x="1876068" y="3325356"/>
                <a:ext cx="999376" cy="7833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170" idx="0"/>
                <a:endCxn id="168" idx="5"/>
              </p:cNvCxnSpPr>
              <p:nvPr/>
            </p:nvCxnSpPr>
            <p:spPr>
              <a:xfrm flipH="1" flipV="1">
                <a:off x="1660044" y="3181340"/>
                <a:ext cx="139648" cy="8957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stCxn id="169" idx="2"/>
                <a:endCxn id="168" idx="6"/>
              </p:cNvCxnSpPr>
              <p:nvPr/>
            </p:nvCxnSpPr>
            <p:spPr>
              <a:xfrm flipH="1">
                <a:off x="1691680" y="2672916"/>
                <a:ext cx="1944216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169" idx="4"/>
                <a:endCxn id="173" idx="1"/>
              </p:cNvCxnSpPr>
              <p:nvPr/>
            </p:nvCxnSpPr>
            <p:spPr>
              <a:xfrm>
                <a:off x="3743908" y="2780928"/>
                <a:ext cx="1003744" cy="1255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171" idx="5"/>
                <a:endCxn id="173" idx="2"/>
              </p:cNvCxnSpPr>
              <p:nvPr/>
            </p:nvCxnSpPr>
            <p:spPr>
              <a:xfrm>
                <a:off x="3028196" y="3325356"/>
                <a:ext cx="1687820" cy="7877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172" idx="6"/>
                <a:endCxn id="173" idx="2"/>
              </p:cNvCxnSpPr>
              <p:nvPr/>
            </p:nvCxnSpPr>
            <p:spPr>
              <a:xfrm flipV="1">
                <a:off x="3563888" y="4113076"/>
                <a:ext cx="1152128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171" idx="4"/>
                <a:endCxn id="172" idx="1"/>
              </p:cNvCxnSpPr>
              <p:nvPr/>
            </p:nvCxnSpPr>
            <p:spPr>
              <a:xfrm>
                <a:off x="2951820" y="3356992"/>
                <a:ext cx="427680" cy="9677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/>
              <p:cNvSpPr txBox="1"/>
              <p:nvPr/>
            </p:nvSpPr>
            <p:spPr>
              <a:xfrm>
                <a:off x="2367396" y="2699628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1403648" y="3429000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2195736" y="4427820"/>
                <a:ext cx="518448" cy="434991"/>
              </a:xfrm>
              <a:prstGeom prst="rect">
                <a:avLst/>
              </a:prstGeom>
              <a:solidFill>
                <a:srgbClr val="FFFF66">
                  <a:alpha val="89804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2079364" y="5651956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4716016" y="2636912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3995936" y="3203684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2151372" y="3491716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5463741" y="3923764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6039804" y="3779748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6183820" y="5363924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2411760" y="4077072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1009722" y="485661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1575308" y="5795971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5103700" y="5877272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851920" y="4077072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3635896" y="493187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2727436" y="5435932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3879564" y="5507940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0.1</a:t>
                </a: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2151372" y="4941168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0.05</a:t>
                </a: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2987824" y="3645024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0.05</a:t>
                </a: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1547664" y="4643844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</a:t>
                </a: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3663540" y="3501008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6660232" y="349171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6732240" y="529191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7767996" y="4715851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7380312" y="5003884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6948264" y="3140968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39" name="Straight Connector 238"/>
              <p:cNvCxnSpPr>
                <a:stCxn id="181" idx="7"/>
                <a:endCxn id="182" idx="3"/>
              </p:cNvCxnSpPr>
              <p:nvPr/>
            </p:nvCxnSpPr>
            <p:spPr>
              <a:xfrm flipV="1">
                <a:off x="7636708" y="3829412"/>
                <a:ext cx="567328" cy="3513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239"/>
              <p:cNvSpPr txBox="1"/>
              <p:nvPr/>
            </p:nvSpPr>
            <p:spPr>
              <a:xfrm>
                <a:off x="7668344" y="3789040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0.1</a:t>
                </a:r>
              </a:p>
            </p:txBody>
          </p:sp>
        </p:grpSp>
        <p:sp>
          <p:nvSpPr>
            <p:cNvPr id="243" name="TextBox 242"/>
            <p:cNvSpPr txBox="1"/>
            <p:nvPr/>
          </p:nvSpPr>
          <p:spPr>
            <a:xfrm>
              <a:off x="6726971" y="4733528"/>
              <a:ext cx="476412" cy="369332"/>
            </a:xfrm>
            <a:prstGeom prst="rect">
              <a:avLst/>
            </a:prstGeom>
            <a:solidFill>
              <a:srgbClr val="FFFF66">
                <a:alpha val="74902"/>
              </a:srgbClr>
            </a:solidFill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0.5</a:t>
              </a:r>
              <a:endParaRPr lang="he-IL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 animBg="1"/>
      <p:bldP spid="165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OCRS for the Graphical </a:t>
            </a:r>
            <a:r>
              <a:rPr lang="en-US" sz="3200" dirty="0" err="1" smtClean="0"/>
              <a:t>Matroid</a:t>
            </a:r>
            <a:r>
              <a:rPr lang="en-US" sz="3200" dirty="0" smtClean="0"/>
              <a:t> (cont.)</a:t>
            </a:r>
            <a:endParaRPr lang="he-IL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164288" y="260648"/>
            <a:ext cx="1691680" cy="1152128"/>
            <a:chOff x="5074906" y="4293096"/>
            <a:chExt cx="3097494" cy="1873344"/>
          </a:xfrm>
        </p:grpSpPr>
        <p:cxnSp>
          <p:nvCxnSpPr>
            <p:cNvPr id="6" name="Straight Arrow Connector 5"/>
            <p:cNvCxnSpPr>
              <a:endCxn id="20" idx="1"/>
            </p:cNvCxnSpPr>
            <p:nvPr/>
          </p:nvCxnSpPr>
          <p:spPr bwMode="auto">
            <a:xfrm>
              <a:off x="5270028" y="4537384"/>
              <a:ext cx="981356" cy="6765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>
              <a:stCxn id="21" idx="5"/>
              <a:endCxn id="22" idx="1"/>
            </p:cNvCxnSpPr>
            <p:nvPr/>
          </p:nvCxnSpPr>
          <p:spPr bwMode="auto">
            <a:xfrm>
              <a:off x="5303506" y="5369608"/>
              <a:ext cx="867056" cy="6017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Arrow Connector 7"/>
            <p:cNvCxnSpPr>
              <a:stCxn id="23" idx="2"/>
            </p:cNvCxnSpPr>
            <p:nvPr/>
          </p:nvCxnSpPr>
          <p:spPr bwMode="auto">
            <a:xfrm flipH="1">
              <a:off x="5303506" y="4407396"/>
              <a:ext cx="1600200" cy="491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>
              <a:stCxn id="20" idx="5"/>
              <a:endCxn id="25" idx="2"/>
            </p:cNvCxnSpPr>
            <p:nvPr/>
          </p:nvCxnSpPr>
          <p:spPr bwMode="auto">
            <a:xfrm>
              <a:off x="6413028" y="5375584"/>
              <a:ext cx="1530772" cy="6608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Arrow Connector 9"/>
            <p:cNvCxnSpPr>
              <a:endCxn id="24" idx="2"/>
            </p:cNvCxnSpPr>
            <p:nvPr/>
          </p:nvCxnSpPr>
          <p:spPr bwMode="auto">
            <a:xfrm flipV="1">
              <a:off x="6448000" y="5279074"/>
              <a:ext cx="1353391" cy="80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5074906" y="4293096"/>
              <a:ext cx="3097494" cy="1873344"/>
              <a:chOff x="5074906" y="4365104"/>
              <a:chExt cx="3097494" cy="1873344"/>
            </a:xfrm>
          </p:grpSpPr>
          <p:sp>
            <p:nvSpPr>
              <p:cNvPr id="19" name="Oval 10"/>
              <p:cNvSpPr/>
              <p:nvPr/>
            </p:nvSpPr>
            <p:spPr>
              <a:xfrm>
                <a:off x="5074906" y="4414270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217906" y="5252470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108384" y="5246494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137084" y="6009848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903706" y="4365104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801391" y="5236782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943800" y="5994160"/>
                <a:ext cx="228600" cy="228600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rgbClr val="1F497D"/>
                </a:solidFill>
                <a:headEnd type="none" w="med" len="med"/>
                <a:tailEnd type="none" w="med" len="med"/>
              </a:ln>
            </p:spPr>
            <p:txBody>
              <a:bodyPr wrap="square" rtlCol="0" anchor="ctr">
                <a:spAutoFit/>
              </a:bodyPr>
              <a:lstStyle/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</p:grpSp>
        <p:grpSp>
          <p:nvGrpSpPr>
            <p:cNvPr id="12" name="Group 17"/>
            <p:cNvGrpSpPr/>
            <p:nvPr/>
          </p:nvGrpSpPr>
          <p:grpSpPr>
            <a:xfrm>
              <a:off x="5189206" y="4407396"/>
              <a:ext cx="2788072" cy="1709878"/>
              <a:chOff x="5189206" y="4479404"/>
              <a:chExt cx="2788072" cy="1709878"/>
            </a:xfrm>
          </p:grpSpPr>
          <p:cxnSp>
            <p:nvCxnSpPr>
              <p:cNvPr id="14" name="Straight Arrow Connector 13"/>
              <p:cNvCxnSpPr>
                <a:endCxn id="21" idx="0"/>
              </p:cNvCxnSpPr>
              <p:nvPr/>
            </p:nvCxnSpPr>
            <p:spPr bwMode="auto">
              <a:xfrm>
                <a:off x="5189206" y="4642870"/>
                <a:ext cx="33478" cy="60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Arrow Connector 14"/>
              <p:cNvCxnSpPr>
                <a:stCxn id="20" idx="7"/>
                <a:endCxn id="23" idx="4"/>
              </p:cNvCxnSpPr>
              <p:nvPr/>
            </p:nvCxnSpPr>
            <p:spPr bwMode="auto">
              <a:xfrm flipV="1">
                <a:off x="6413028" y="4593704"/>
                <a:ext cx="604978" cy="69224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Arrow Connector 15"/>
              <p:cNvCxnSpPr>
                <a:stCxn id="24" idx="1"/>
                <a:endCxn id="23" idx="6"/>
              </p:cNvCxnSpPr>
              <p:nvPr/>
            </p:nvCxnSpPr>
            <p:spPr bwMode="auto">
              <a:xfrm flipH="1" flipV="1">
                <a:off x="7132306" y="4479404"/>
                <a:ext cx="702563" cy="79085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stCxn id="25" idx="3"/>
                <a:endCxn id="22" idx="6"/>
              </p:cNvCxnSpPr>
              <p:nvPr/>
            </p:nvCxnSpPr>
            <p:spPr bwMode="auto">
              <a:xfrm flipH="1" flipV="1">
                <a:off x="6365684" y="6124148"/>
                <a:ext cx="1611594" cy="6513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/>
              <p:cNvCxnSpPr>
                <a:stCxn id="22" idx="0"/>
                <a:endCxn id="20" idx="4"/>
              </p:cNvCxnSpPr>
              <p:nvPr/>
            </p:nvCxnSpPr>
            <p:spPr bwMode="auto">
              <a:xfrm flipV="1">
                <a:off x="6251384" y="5481070"/>
                <a:ext cx="80822" cy="52877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" name="Straight Arrow Connector 12"/>
            <p:cNvCxnSpPr>
              <a:stCxn id="25" idx="0"/>
              <a:endCxn id="24" idx="4"/>
            </p:cNvCxnSpPr>
            <p:nvPr/>
          </p:nvCxnSpPr>
          <p:spPr bwMode="auto">
            <a:xfrm flipH="1" flipV="1">
              <a:off x="7915691" y="5393374"/>
              <a:ext cx="142409" cy="5287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899592" y="3140968"/>
            <a:ext cx="7344816" cy="3242859"/>
            <a:chOff x="899592" y="3140968"/>
            <a:chExt cx="7344816" cy="3242859"/>
          </a:xfrm>
        </p:grpSpPr>
        <p:grpSp>
          <p:nvGrpSpPr>
            <p:cNvPr id="27" name="Group 165"/>
            <p:cNvGrpSpPr/>
            <p:nvPr/>
          </p:nvGrpSpPr>
          <p:grpSpPr>
            <a:xfrm>
              <a:off x="899592" y="3140968"/>
              <a:ext cx="7344816" cy="3242859"/>
              <a:chOff x="539552" y="2492896"/>
              <a:chExt cx="7992888" cy="3819367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539552" y="2492896"/>
                <a:ext cx="7992888" cy="3816424"/>
              </a:xfrm>
              <a:prstGeom prst="round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75656" y="299695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635896" y="256490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91680" y="407707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843808" y="314096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47864" y="429309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716016" y="400506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28056" y="537321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55576" y="573325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987824" y="494116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71800" y="602128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076056" y="508518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084168" y="292494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156176" y="479715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452320" y="4149080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172400" y="364502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596336" y="587727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46" name="Straight Connector 45"/>
              <p:cNvCxnSpPr>
                <a:stCxn id="41" idx="5"/>
                <a:endCxn id="45" idx="1"/>
              </p:cNvCxnSpPr>
              <p:nvPr/>
            </p:nvCxnSpPr>
            <p:spPr>
              <a:xfrm>
                <a:off x="6268556" y="3109332"/>
                <a:ext cx="1359416" cy="27995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endCxn id="44" idx="2"/>
              </p:cNvCxnSpPr>
              <p:nvPr/>
            </p:nvCxnSpPr>
            <p:spPr>
              <a:xfrm>
                <a:off x="6300192" y="3068960"/>
                <a:ext cx="1872208" cy="6840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1" idx="2"/>
                <a:endCxn id="31" idx="6"/>
              </p:cNvCxnSpPr>
              <p:nvPr/>
            </p:nvCxnSpPr>
            <p:spPr>
              <a:xfrm flipH="1" flipV="1">
                <a:off x="3851920" y="2672916"/>
                <a:ext cx="2232248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1" idx="4"/>
                <a:endCxn id="42" idx="0"/>
              </p:cNvCxnSpPr>
              <p:nvPr/>
            </p:nvCxnSpPr>
            <p:spPr>
              <a:xfrm>
                <a:off x="6192180" y="3140968"/>
                <a:ext cx="72008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1" idx="3"/>
                <a:endCxn id="40" idx="7"/>
              </p:cNvCxnSpPr>
              <p:nvPr/>
            </p:nvCxnSpPr>
            <p:spPr>
              <a:xfrm flipH="1">
                <a:off x="5260444" y="3109332"/>
                <a:ext cx="855360" cy="20074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1" idx="5"/>
                <a:endCxn id="43" idx="2"/>
              </p:cNvCxnSpPr>
              <p:nvPr/>
            </p:nvCxnSpPr>
            <p:spPr>
              <a:xfrm>
                <a:off x="6268556" y="3109332"/>
                <a:ext cx="1183764" cy="11477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4" idx="4"/>
                <a:endCxn id="45" idx="7"/>
              </p:cNvCxnSpPr>
              <p:nvPr/>
            </p:nvCxnSpPr>
            <p:spPr>
              <a:xfrm flipH="1">
                <a:off x="7780724" y="3861048"/>
                <a:ext cx="499688" cy="20478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endCxn id="45" idx="0"/>
              </p:cNvCxnSpPr>
              <p:nvPr/>
            </p:nvCxnSpPr>
            <p:spPr>
              <a:xfrm>
                <a:off x="7524328" y="4365104"/>
                <a:ext cx="18002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5" idx="2"/>
                <a:endCxn id="42" idx="6"/>
              </p:cNvCxnSpPr>
              <p:nvPr/>
            </p:nvCxnSpPr>
            <p:spPr>
              <a:xfrm flipH="1" flipV="1">
                <a:off x="6372200" y="4905164"/>
                <a:ext cx="1224136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5" idx="2"/>
                <a:endCxn id="40" idx="6"/>
              </p:cNvCxnSpPr>
              <p:nvPr/>
            </p:nvCxnSpPr>
            <p:spPr>
              <a:xfrm flipH="1" flipV="1">
                <a:off x="5292080" y="5193196"/>
                <a:ext cx="2304256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45" idx="2"/>
                <a:endCxn id="39" idx="6"/>
              </p:cNvCxnSpPr>
              <p:nvPr/>
            </p:nvCxnSpPr>
            <p:spPr>
              <a:xfrm flipH="1">
                <a:off x="2987824" y="5985284"/>
                <a:ext cx="4608512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39" idx="6"/>
                <a:endCxn id="40" idx="3"/>
              </p:cNvCxnSpPr>
              <p:nvPr/>
            </p:nvCxnSpPr>
            <p:spPr>
              <a:xfrm flipV="1">
                <a:off x="2987824" y="5269572"/>
                <a:ext cx="2119868" cy="859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39" idx="7"/>
                <a:endCxn id="35" idx="3"/>
              </p:cNvCxnSpPr>
              <p:nvPr/>
            </p:nvCxnSpPr>
            <p:spPr>
              <a:xfrm flipV="1">
                <a:off x="2956188" y="4189452"/>
                <a:ext cx="1791464" cy="18634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39" idx="0"/>
                <a:endCxn id="38" idx="4"/>
              </p:cNvCxnSpPr>
              <p:nvPr/>
            </p:nvCxnSpPr>
            <p:spPr>
              <a:xfrm flipV="1">
                <a:off x="2879812" y="5157192"/>
                <a:ext cx="216024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39" idx="1"/>
                <a:endCxn id="32" idx="5"/>
              </p:cNvCxnSpPr>
              <p:nvPr/>
            </p:nvCxnSpPr>
            <p:spPr>
              <a:xfrm flipH="1" flipV="1">
                <a:off x="1876068" y="4261460"/>
                <a:ext cx="927368" cy="17914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39" idx="2"/>
                <a:endCxn id="36" idx="5"/>
              </p:cNvCxnSpPr>
              <p:nvPr/>
            </p:nvCxnSpPr>
            <p:spPr>
              <a:xfrm flipH="1" flipV="1">
                <a:off x="1812444" y="5557604"/>
                <a:ext cx="959356" cy="5716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39" idx="2"/>
                <a:endCxn id="37" idx="6"/>
              </p:cNvCxnSpPr>
              <p:nvPr/>
            </p:nvCxnSpPr>
            <p:spPr>
              <a:xfrm flipH="1" flipV="1">
                <a:off x="971600" y="5841268"/>
                <a:ext cx="180020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32" idx="3"/>
                <a:endCxn id="37" idx="7"/>
              </p:cNvCxnSpPr>
              <p:nvPr/>
            </p:nvCxnSpPr>
            <p:spPr>
              <a:xfrm flipH="1">
                <a:off x="939964" y="4261460"/>
                <a:ext cx="783352" cy="15034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32" idx="4"/>
                <a:endCxn id="36" idx="0"/>
              </p:cNvCxnSpPr>
              <p:nvPr/>
            </p:nvCxnSpPr>
            <p:spPr>
              <a:xfrm flipH="1">
                <a:off x="1736068" y="4293096"/>
                <a:ext cx="63624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endCxn id="38" idx="1"/>
              </p:cNvCxnSpPr>
              <p:nvPr/>
            </p:nvCxnSpPr>
            <p:spPr>
              <a:xfrm>
                <a:off x="1907704" y="4221088"/>
                <a:ext cx="1111756" cy="7517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32" idx="6"/>
                <a:endCxn id="34" idx="2"/>
              </p:cNvCxnSpPr>
              <p:nvPr/>
            </p:nvCxnSpPr>
            <p:spPr>
              <a:xfrm>
                <a:off x="1907704" y="4185084"/>
                <a:ext cx="1440160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32" idx="7"/>
                <a:endCxn id="33" idx="3"/>
              </p:cNvCxnSpPr>
              <p:nvPr/>
            </p:nvCxnSpPr>
            <p:spPr>
              <a:xfrm flipV="1">
                <a:off x="1876068" y="3325356"/>
                <a:ext cx="999376" cy="7833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32" idx="0"/>
                <a:endCxn id="30" idx="5"/>
              </p:cNvCxnSpPr>
              <p:nvPr/>
            </p:nvCxnSpPr>
            <p:spPr>
              <a:xfrm flipH="1" flipV="1">
                <a:off x="1660044" y="3181340"/>
                <a:ext cx="139648" cy="8957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31" idx="2"/>
                <a:endCxn id="30" idx="6"/>
              </p:cNvCxnSpPr>
              <p:nvPr/>
            </p:nvCxnSpPr>
            <p:spPr>
              <a:xfrm flipH="1">
                <a:off x="1691680" y="2672916"/>
                <a:ext cx="1944216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31" idx="4"/>
                <a:endCxn id="35" idx="1"/>
              </p:cNvCxnSpPr>
              <p:nvPr/>
            </p:nvCxnSpPr>
            <p:spPr>
              <a:xfrm>
                <a:off x="3743908" y="2780928"/>
                <a:ext cx="1003744" cy="1255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33" idx="5"/>
                <a:endCxn id="35" idx="2"/>
              </p:cNvCxnSpPr>
              <p:nvPr/>
            </p:nvCxnSpPr>
            <p:spPr>
              <a:xfrm>
                <a:off x="3028196" y="3325356"/>
                <a:ext cx="1687820" cy="7877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34" idx="6"/>
                <a:endCxn id="35" idx="2"/>
              </p:cNvCxnSpPr>
              <p:nvPr/>
            </p:nvCxnSpPr>
            <p:spPr>
              <a:xfrm flipV="1">
                <a:off x="3563888" y="4113076"/>
                <a:ext cx="1152128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33" idx="4"/>
                <a:endCxn id="34" idx="1"/>
              </p:cNvCxnSpPr>
              <p:nvPr/>
            </p:nvCxnSpPr>
            <p:spPr>
              <a:xfrm>
                <a:off x="2951820" y="3356992"/>
                <a:ext cx="427680" cy="9677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2367396" y="2699628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403648" y="3429000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195736" y="4427820"/>
                <a:ext cx="518448" cy="434991"/>
              </a:xfrm>
              <a:prstGeom prst="rect">
                <a:avLst/>
              </a:prstGeom>
              <a:solidFill>
                <a:srgbClr val="FFFF66">
                  <a:alpha val="89804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079364" y="5651956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16016" y="2636912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995936" y="3203684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151372" y="3491716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463741" y="3923764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039804" y="3779748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183820" y="5363924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411760" y="4077072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009722" y="485661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575308" y="5795971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103700" y="5877272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0.2</a:t>
                </a:r>
                <a:endParaRPr lang="he-IL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851920" y="4077072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635896" y="493187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727436" y="5435932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79564" y="5507940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0.1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151372" y="4941168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0.05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987824" y="3645024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0.05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547664" y="4643844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663540" y="3501008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660232" y="349171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732240" y="529191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767996" y="4715851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380312" y="5003884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948264" y="3140968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01" name="Straight Connector 100"/>
              <p:cNvCxnSpPr>
                <a:stCxn id="43" idx="7"/>
                <a:endCxn id="44" idx="3"/>
              </p:cNvCxnSpPr>
              <p:nvPr/>
            </p:nvCxnSpPr>
            <p:spPr>
              <a:xfrm flipV="1">
                <a:off x="7636708" y="3829412"/>
                <a:ext cx="567328" cy="3513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7668344" y="3789040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0.1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726971" y="4733528"/>
              <a:ext cx="476412" cy="369332"/>
            </a:xfrm>
            <a:prstGeom prst="rect">
              <a:avLst/>
            </a:prstGeom>
            <a:solidFill>
              <a:srgbClr val="FFFF66">
                <a:alpha val="74902"/>
              </a:srgbClr>
            </a:solidFill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0.5</a:t>
              </a:r>
              <a:endParaRPr lang="he-IL" dirty="0">
                <a:solidFill>
                  <a:srgbClr val="0000FF"/>
                </a:solidFill>
              </a:endParaRPr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395536" y="1484784"/>
            <a:ext cx="813690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algn="just"/>
            <a:r>
              <a:rPr lang="en-US" sz="2400" dirty="0" smtClean="0">
                <a:latin typeface="+mj-lt"/>
              </a:rPr>
              <a:t>We are interested in the probability of an edge to be spanned by other edges.</a:t>
            </a:r>
          </a:p>
        </p:txBody>
      </p:sp>
      <p:grpSp>
        <p:nvGrpSpPr>
          <p:cNvPr id="105" name="Group 165"/>
          <p:cNvGrpSpPr/>
          <p:nvPr/>
        </p:nvGrpSpPr>
        <p:grpSpPr>
          <a:xfrm>
            <a:off x="899592" y="3138469"/>
            <a:ext cx="7344816" cy="3240360"/>
            <a:chOff x="539552" y="2492896"/>
            <a:chExt cx="7992888" cy="3816424"/>
          </a:xfrm>
        </p:grpSpPr>
        <p:sp>
          <p:nvSpPr>
            <p:cNvPr id="107" name="Rounded Rectangle 106"/>
            <p:cNvSpPr/>
            <p:nvPr/>
          </p:nvSpPr>
          <p:spPr>
            <a:xfrm>
              <a:off x="539552" y="2492896"/>
              <a:ext cx="7992888" cy="3816424"/>
            </a:xfrm>
            <a:prstGeom prst="round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8" name="Oval 107"/>
            <p:cNvSpPr/>
            <p:nvPr/>
          </p:nvSpPr>
          <p:spPr>
            <a:xfrm>
              <a:off x="1475656" y="2996952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9" name="Oval 108"/>
            <p:cNvSpPr/>
            <p:nvPr/>
          </p:nvSpPr>
          <p:spPr>
            <a:xfrm>
              <a:off x="3635896" y="2564904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0" name="Oval 109"/>
            <p:cNvSpPr/>
            <p:nvPr/>
          </p:nvSpPr>
          <p:spPr>
            <a:xfrm>
              <a:off x="1691680" y="4077072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1" name="Oval 110"/>
            <p:cNvSpPr/>
            <p:nvPr/>
          </p:nvSpPr>
          <p:spPr>
            <a:xfrm>
              <a:off x="2843808" y="3140968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2" name="Oval 111"/>
            <p:cNvSpPr/>
            <p:nvPr/>
          </p:nvSpPr>
          <p:spPr>
            <a:xfrm>
              <a:off x="3347864" y="4293096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3" name="Oval 112"/>
            <p:cNvSpPr/>
            <p:nvPr/>
          </p:nvSpPr>
          <p:spPr>
            <a:xfrm>
              <a:off x="4716016" y="4005064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4" name="Oval 113"/>
            <p:cNvSpPr/>
            <p:nvPr/>
          </p:nvSpPr>
          <p:spPr>
            <a:xfrm>
              <a:off x="1628056" y="5373216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5" name="Oval 114"/>
            <p:cNvSpPr/>
            <p:nvPr/>
          </p:nvSpPr>
          <p:spPr>
            <a:xfrm>
              <a:off x="755576" y="5733256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6" name="Oval 115"/>
            <p:cNvSpPr/>
            <p:nvPr/>
          </p:nvSpPr>
          <p:spPr>
            <a:xfrm>
              <a:off x="2987824" y="4941168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7" name="Oval 116"/>
            <p:cNvSpPr/>
            <p:nvPr/>
          </p:nvSpPr>
          <p:spPr>
            <a:xfrm>
              <a:off x="2771800" y="6021288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8" name="Oval 117"/>
            <p:cNvSpPr/>
            <p:nvPr/>
          </p:nvSpPr>
          <p:spPr>
            <a:xfrm>
              <a:off x="5076056" y="5085184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9" name="Oval 118"/>
            <p:cNvSpPr/>
            <p:nvPr/>
          </p:nvSpPr>
          <p:spPr>
            <a:xfrm>
              <a:off x="6084168" y="2924944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0" name="Oval 119"/>
            <p:cNvSpPr/>
            <p:nvPr/>
          </p:nvSpPr>
          <p:spPr>
            <a:xfrm>
              <a:off x="6156176" y="4797152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1" name="Oval 120"/>
            <p:cNvSpPr/>
            <p:nvPr/>
          </p:nvSpPr>
          <p:spPr>
            <a:xfrm>
              <a:off x="7452320" y="4149080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2" name="Oval 121"/>
            <p:cNvSpPr/>
            <p:nvPr/>
          </p:nvSpPr>
          <p:spPr>
            <a:xfrm>
              <a:off x="8172400" y="3645024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3" name="Oval 122"/>
            <p:cNvSpPr/>
            <p:nvPr/>
          </p:nvSpPr>
          <p:spPr>
            <a:xfrm>
              <a:off x="7596336" y="5877272"/>
              <a:ext cx="216024" cy="21602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4" name="Straight Connector 123"/>
            <p:cNvCxnSpPr>
              <a:stCxn id="119" idx="5"/>
              <a:endCxn id="123" idx="1"/>
            </p:cNvCxnSpPr>
            <p:nvPr/>
          </p:nvCxnSpPr>
          <p:spPr>
            <a:xfrm>
              <a:off x="6268556" y="3109332"/>
              <a:ext cx="1359416" cy="27995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22" idx="2"/>
            </p:cNvCxnSpPr>
            <p:nvPr/>
          </p:nvCxnSpPr>
          <p:spPr>
            <a:xfrm>
              <a:off x="6300192" y="3068960"/>
              <a:ext cx="1872208" cy="6840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9" idx="2"/>
              <a:endCxn id="109" idx="6"/>
            </p:cNvCxnSpPr>
            <p:nvPr/>
          </p:nvCxnSpPr>
          <p:spPr>
            <a:xfrm flipH="1" flipV="1">
              <a:off x="3851920" y="2672916"/>
              <a:ext cx="2232248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9" idx="4"/>
              <a:endCxn id="120" idx="0"/>
            </p:cNvCxnSpPr>
            <p:nvPr/>
          </p:nvCxnSpPr>
          <p:spPr>
            <a:xfrm>
              <a:off x="6192180" y="3140968"/>
              <a:ext cx="72008" cy="16561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9" idx="3"/>
              <a:endCxn id="118" idx="7"/>
            </p:cNvCxnSpPr>
            <p:nvPr/>
          </p:nvCxnSpPr>
          <p:spPr>
            <a:xfrm flipH="1">
              <a:off x="5260444" y="3109332"/>
              <a:ext cx="855360" cy="20074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19" idx="5"/>
              <a:endCxn id="121" idx="2"/>
            </p:cNvCxnSpPr>
            <p:nvPr/>
          </p:nvCxnSpPr>
          <p:spPr>
            <a:xfrm>
              <a:off x="6268556" y="3109332"/>
              <a:ext cx="1183764" cy="1147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2" idx="4"/>
              <a:endCxn id="123" idx="7"/>
            </p:cNvCxnSpPr>
            <p:nvPr/>
          </p:nvCxnSpPr>
          <p:spPr>
            <a:xfrm flipH="1">
              <a:off x="7780724" y="3861048"/>
              <a:ext cx="499688" cy="2047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endCxn id="123" idx="0"/>
            </p:cNvCxnSpPr>
            <p:nvPr/>
          </p:nvCxnSpPr>
          <p:spPr>
            <a:xfrm>
              <a:off x="7524328" y="4365104"/>
              <a:ext cx="180020" cy="1512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23" idx="2"/>
              <a:endCxn id="120" idx="6"/>
            </p:cNvCxnSpPr>
            <p:nvPr/>
          </p:nvCxnSpPr>
          <p:spPr>
            <a:xfrm flipH="1" flipV="1">
              <a:off x="6372200" y="4905164"/>
              <a:ext cx="1224136" cy="1080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3" idx="2"/>
              <a:endCxn id="118" idx="6"/>
            </p:cNvCxnSpPr>
            <p:nvPr/>
          </p:nvCxnSpPr>
          <p:spPr>
            <a:xfrm flipH="1" flipV="1">
              <a:off x="5292080" y="5193196"/>
              <a:ext cx="2304256" cy="792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23" idx="2"/>
              <a:endCxn id="117" idx="6"/>
            </p:cNvCxnSpPr>
            <p:nvPr/>
          </p:nvCxnSpPr>
          <p:spPr>
            <a:xfrm flipH="1">
              <a:off x="2987824" y="5985284"/>
              <a:ext cx="460851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7" idx="6"/>
              <a:endCxn id="118" idx="3"/>
            </p:cNvCxnSpPr>
            <p:nvPr/>
          </p:nvCxnSpPr>
          <p:spPr>
            <a:xfrm flipV="1">
              <a:off x="2987824" y="5269572"/>
              <a:ext cx="2119868" cy="859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17" idx="7"/>
              <a:endCxn id="113" idx="3"/>
            </p:cNvCxnSpPr>
            <p:nvPr/>
          </p:nvCxnSpPr>
          <p:spPr>
            <a:xfrm flipV="1">
              <a:off x="2956188" y="4189452"/>
              <a:ext cx="1791464" cy="18634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17" idx="0"/>
              <a:endCxn id="116" idx="4"/>
            </p:cNvCxnSpPr>
            <p:nvPr/>
          </p:nvCxnSpPr>
          <p:spPr>
            <a:xfrm flipV="1">
              <a:off x="2879812" y="5157192"/>
              <a:ext cx="216024" cy="864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17" idx="1"/>
              <a:endCxn id="110" idx="5"/>
            </p:cNvCxnSpPr>
            <p:nvPr/>
          </p:nvCxnSpPr>
          <p:spPr>
            <a:xfrm flipH="1" flipV="1">
              <a:off x="1876068" y="4261460"/>
              <a:ext cx="927368" cy="17914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17" idx="2"/>
              <a:endCxn id="114" idx="5"/>
            </p:cNvCxnSpPr>
            <p:nvPr/>
          </p:nvCxnSpPr>
          <p:spPr>
            <a:xfrm flipH="1" flipV="1">
              <a:off x="1812444" y="5557604"/>
              <a:ext cx="959356" cy="5716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17" idx="2"/>
              <a:endCxn id="115" idx="6"/>
            </p:cNvCxnSpPr>
            <p:nvPr/>
          </p:nvCxnSpPr>
          <p:spPr>
            <a:xfrm flipH="1" flipV="1">
              <a:off x="971600" y="5841268"/>
              <a:ext cx="180020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10" idx="3"/>
              <a:endCxn id="115" idx="7"/>
            </p:cNvCxnSpPr>
            <p:nvPr/>
          </p:nvCxnSpPr>
          <p:spPr>
            <a:xfrm flipH="1">
              <a:off x="939964" y="4261460"/>
              <a:ext cx="783352" cy="1503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10" idx="4"/>
              <a:endCxn id="114" idx="0"/>
            </p:cNvCxnSpPr>
            <p:nvPr/>
          </p:nvCxnSpPr>
          <p:spPr>
            <a:xfrm flipH="1">
              <a:off x="1736068" y="4293096"/>
              <a:ext cx="63624" cy="1080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endCxn id="116" idx="1"/>
            </p:cNvCxnSpPr>
            <p:nvPr/>
          </p:nvCxnSpPr>
          <p:spPr>
            <a:xfrm>
              <a:off x="1907704" y="4221088"/>
              <a:ext cx="1111756" cy="7517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0" idx="6"/>
              <a:endCxn id="112" idx="2"/>
            </p:cNvCxnSpPr>
            <p:nvPr/>
          </p:nvCxnSpPr>
          <p:spPr>
            <a:xfrm>
              <a:off x="1907704" y="4185084"/>
              <a:ext cx="144016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10" idx="7"/>
              <a:endCxn id="111" idx="3"/>
            </p:cNvCxnSpPr>
            <p:nvPr/>
          </p:nvCxnSpPr>
          <p:spPr>
            <a:xfrm flipV="1">
              <a:off x="1876068" y="3325356"/>
              <a:ext cx="999376" cy="7833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10" idx="0"/>
              <a:endCxn id="108" idx="5"/>
            </p:cNvCxnSpPr>
            <p:nvPr/>
          </p:nvCxnSpPr>
          <p:spPr>
            <a:xfrm flipH="1" flipV="1">
              <a:off x="1660044" y="3181340"/>
              <a:ext cx="139648" cy="8957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09" idx="2"/>
              <a:endCxn id="108" idx="6"/>
            </p:cNvCxnSpPr>
            <p:nvPr/>
          </p:nvCxnSpPr>
          <p:spPr>
            <a:xfrm flipH="1">
              <a:off x="1691680" y="2672916"/>
              <a:ext cx="194421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09" idx="4"/>
              <a:endCxn id="113" idx="1"/>
            </p:cNvCxnSpPr>
            <p:nvPr/>
          </p:nvCxnSpPr>
          <p:spPr>
            <a:xfrm>
              <a:off x="3743908" y="2780928"/>
              <a:ext cx="1003744" cy="12557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11" idx="5"/>
              <a:endCxn id="113" idx="2"/>
            </p:cNvCxnSpPr>
            <p:nvPr/>
          </p:nvCxnSpPr>
          <p:spPr>
            <a:xfrm>
              <a:off x="3028196" y="3325356"/>
              <a:ext cx="1687820" cy="7877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2" idx="6"/>
              <a:endCxn id="113" idx="2"/>
            </p:cNvCxnSpPr>
            <p:nvPr/>
          </p:nvCxnSpPr>
          <p:spPr>
            <a:xfrm flipV="1">
              <a:off x="3563888" y="4113076"/>
              <a:ext cx="1152128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11" idx="4"/>
              <a:endCxn id="112" idx="1"/>
            </p:cNvCxnSpPr>
            <p:nvPr/>
          </p:nvCxnSpPr>
          <p:spPr>
            <a:xfrm>
              <a:off x="2951820" y="3356992"/>
              <a:ext cx="427680" cy="967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21" idx="7"/>
              <a:endCxn id="122" idx="3"/>
            </p:cNvCxnSpPr>
            <p:nvPr/>
          </p:nvCxnSpPr>
          <p:spPr>
            <a:xfrm flipV="1">
              <a:off x="7636708" y="3829412"/>
              <a:ext cx="567328" cy="3513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Rounded Rectangle 180"/>
          <p:cNvSpPr/>
          <p:nvPr/>
        </p:nvSpPr>
        <p:spPr>
          <a:xfrm>
            <a:off x="395536" y="2492896"/>
            <a:ext cx="813690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algn="just"/>
            <a:r>
              <a:rPr lang="en-US" sz="2400" dirty="0" smtClean="0">
                <a:latin typeface="+mj-lt"/>
              </a:rPr>
              <a:t>Edges that are likely to be spanned have to be protected.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Technical Tool</a:t>
            </a:r>
            <a:endParaRPr lang="he-I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95536" y="1556792"/>
            <a:ext cx="8136904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 algn="just"/>
            <a:r>
              <a:rPr lang="en-US" sz="2400" b="1" u="sng" dirty="0" smtClean="0">
                <a:latin typeface="+mj-lt"/>
              </a:rPr>
              <a:t>Theorem</a:t>
            </a:r>
          </a:p>
          <a:p>
            <a:pPr marL="231775" indent="-231775" algn="just"/>
            <a:r>
              <a:rPr lang="en-US" sz="2400" dirty="0" smtClean="0">
                <a:latin typeface="+mj-lt"/>
              </a:rPr>
              <a:t>There exists a set </a:t>
            </a:r>
            <a:r>
              <a:rPr lang="en-US" sz="2400" i="1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 </a:t>
            </a:r>
            <a:r>
              <a:rPr lang="en-US" sz="2400" i="1" dirty="0" smtClean="0">
                <a:latin typeface="+mj-lt"/>
                <a:sym typeface="Symbol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 of edges such that: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404938" y="2439988"/>
          <a:ext cx="6275387" cy="449262"/>
        </p:xfrm>
        <a:graphic>
          <a:graphicData uri="http://schemas.openxmlformats.org/presentationml/2006/ole">
            <p:oleObj spid="_x0000_s48130" name="Equation" r:id="rId4" imgW="3022560" imgH="215640" progId="Equation.3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899592" y="3140968"/>
            <a:ext cx="7344816" cy="3242859"/>
            <a:chOff x="899592" y="3140968"/>
            <a:chExt cx="7344816" cy="3242859"/>
          </a:xfrm>
        </p:grpSpPr>
        <p:grpSp>
          <p:nvGrpSpPr>
            <p:cNvPr id="31" name="Group 165"/>
            <p:cNvGrpSpPr/>
            <p:nvPr/>
          </p:nvGrpSpPr>
          <p:grpSpPr>
            <a:xfrm>
              <a:off x="899592" y="3140968"/>
              <a:ext cx="7344816" cy="3242859"/>
              <a:chOff x="539552" y="2492896"/>
              <a:chExt cx="7992888" cy="3819367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39552" y="2492896"/>
                <a:ext cx="7992888" cy="3816424"/>
              </a:xfrm>
              <a:prstGeom prst="round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475656" y="299695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635896" y="256490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91680" y="407707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843808" y="314096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347864" y="429309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16016" y="400506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628056" y="537321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55576" y="5733256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87824" y="494116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771800" y="6021288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076056" y="508518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084168" y="292494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156176" y="479715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452320" y="4149080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172400" y="3645024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596336" y="5877272"/>
                <a:ext cx="216024" cy="216024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50" name="Straight Connector 49"/>
              <p:cNvCxnSpPr>
                <a:stCxn id="45" idx="5"/>
                <a:endCxn id="49" idx="1"/>
              </p:cNvCxnSpPr>
              <p:nvPr/>
            </p:nvCxnSpPr>
            <p:spPr>
              <a:xfrm>
                <a:off x="6268556" y="3109332"/>
                <a:ext cx="1359416" cy="27995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endCxn id="48" idx="2"/>
              </p:cNvCxnSpPr>
              <p:nvPr/>
            </p:nvCxnSpPr>
            <p:spPr>
              <a:xfrm>
                <a:off x="6300192" y="3068960"/>
                <a:ext cx="1872208" cy="6840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5" idx="2"/>
                <a:endCxn id="35" idx="6"/>
              </p:cNvCxnSpPr>
              <p:nvPr/>
            </p:nvCxnSpPr>
            <p:spPr>
              <a:xfrm flipH="1" flipV="1">
                <a:off x="3851920" y="2672916"/>
                <a:ext cx="2232248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5" idx="4"/>
                <a:endCxn id="46" idx="0"/>
              </p:cNvCxnSpPr>
              <p:nvPr/>
            </p:nvCxnSpPr>
            <p:spPr>
              <a:xfrm>
                <a:off x="6192180" y="3140968"/>
                <a:ext cx="72008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5" idx="3"/>
                <a:endCxn id="44" idx="7"/>
              </p:cNvCxnSpPr>
              <p:nvPr/>
            </p:nvCxnSpPr>
            <p:spPr>
              <a:xfrm flipH="1">
                <a:off x="5260444" y="3109332"/>
                <a:ext cx="855360" cy="20074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5" idx="5"/>
                <a:endCxn id="47" idx="2"/>
              </p:cNvCxnSpPr>
              <p:nvPr/>
            </p:nvCxnSpPr>
            <p:spPr>
              <a:xfrm>
                <a:off x="6268556" y="3109332"/>
                <a:ext cx="1183764" cy="11477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48" idx="4"/>
                <a:endCxn id="49" idx="7"/>
              </p:cNvCxnSpPr>
              <p:nvPr/>
            </p:nvCxnSpPr>
            <p:spPr>
              <a:xfrm flipH="1">
                <a:off x="7780724" y="3861048"/>
                <a:ext cx="499688" cy="20478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endCxn id="49" idx="0"/>
              </p:cNvCxnSpPr>
              <p:nvPr/>
            </p:nvCxnSpPr>
            <p:spPr>
              <a:xfrm>
                <a:off x="7524328" y="4365104"/>
                <a:ext cx="18002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9" idx="2"/>
                <a:endCxn id="46" idx="6"/>
              </p:cNvCxnSpPr>
              <p:nvPr/>
            </p:nvCxnSpPr>
            <p:spPr>
              <a:xfrm flipH="1" flipV="1">
                <a:off x="6372200" y="4905164"/>
                <a:ext cx="1224136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9" idx="2"/>
                <a:endCxn id="44" idx="6"/>
              </p:cNvCxnSpPr>
              <p:nvPr/>
            </p:nvCxnSpPr>
            <p:spPr>
              <a:xfrm flipH="1" flipV="1">
                <a:off x="5292080" y="5193196"/>
                <a:ext cx="2304256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49" idx="2"/>
                <a:endCxn id="43" idx="6"/>
              </p:cNvCxnSpPr>
              <p:nvPr/>
            </p:nvCxnSpPr>
            <p:spPr>
              <a:xfrm flipH="1">
                <a:off x="2987824" y="5985284"/>
                <a:ext cx="4608512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43" idx="6"/>
                <a:endCxn id="44" idx="3"/>
              </p:cNvCxnSpPr>
              <p:nvPr/>
            </p:nvCxnSpPr>
            <p:spPr>
              <a:xfrm flipV="1">
                <a:off x="2987824" y="5269572"/>
                <a:ext cx="2119868" cy="859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3" idx="7"/>
                <a:endCxn id="39" idx="3"/>
              </p:cNvCxnSpPr>
              <p:nvPr/>
            </p:nvCxnSpPr>
            <p:spPr>
              <a:xfrm flipV="1">
                <a:off x="2956188" y="4189452"/>
                <a:ext cx="1791464" cy="18634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43" idx="0"/>
                <a:endCxn id="42" idx="4"/>
              </p:cNvCxnSpPr>
              <p:nvPr/>
            </p:nvCxnSpPr>
            <p:spPr>
              <a:xfrm flipV="1">
                <a:off x="2879812" y="5157192"/>
                <a:ext cx="216024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43" idx="1"/>
                <a:endCxn id="36" idx="5"/>
              </p:cNvCxnSpPr>
              <p:nvPr/>
            </p:nvCxnSpPr>
            <p:spPr>
              <a:xfrm flipH="1" flipV="1">
                <a:off x="1876068" y="4261460"/>
                <a:ext cx="927368" cy="17914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43" idx="2"/>
                <a:endCxn id="40" idx="5"/>
              </p:cNvCxnSpPr>
              <p:nvPr/>
            </p:nvCxnSpPr>
            <p:spPr>
              <a:xfrm flipH="1" flipV="1">
                <a:off x="1812444" y="5557604"/>
                <a:ext cx="959356" cy="5716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43" idx="2"/>
                <a:endCxn id="41" idx="6"/>
              </p:cNvCxnSpPr>
              <p:nvPr/>
            </p:nvCxnSpPr>
            <p:spPr>
              <a:xfrm flipH="1" flipV="1">
                <a:off x="971600" y="5841268"/>
                <a:ext cx="180020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36" idx="3"/>
                <a:endCxn id="41" idx="7"/>
              </p:cNvCxnSpPr>
              <p:nvPr/>
            </p:nvCxnSpPr>
            <p:spPr>
              <a:xfrm flipH="1">
                <a:off x="939964" y="4261460"/>
                <a:ext cx="783352" cy="15034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36" idx="4"/>
                <a:endCxn id="40" idx="0"/>
              </p:cNvCxnSpPr>
              <p:nvPr/>
            </p:nvCxnSpPr>
            <p:spPr>
              <a:xfrm flipH="1">
                <a:off x="1736068" y="4293096"/>
                <a:ext cx="63624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endCxn id="42" idx="1"/>
              </p:cNvCxnSpPr>
              <p:nvPr/>
            </p:nvCxnSpPr>
            <p:spPr>
              <a:xfrm>
                <a:off x="1907704" y="4221088"/>
                <a:ext cx="1111756" cy="7517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36" idx="6"/>
                <a:endCxn id="38" idx="2"/>
              </p:cNvCxnSpPr>
              <p:nvPr/>
            </p:nvCxnSpPr>
            <p:spPr>
              <a:xfrm>
                <a:off x="1907704" y="4185084"/>
                <a:ext cx="1440160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36" idx="7"/>
                <a:endCxn id="37" idx="3"/>
              </p:cNvCxnSpPr>
              <p:nvPr/>
            </p:nvCxnSpPr>
            <p:spPr>
              <a:xfrm flipV="1">
                <a:off x="1876068" y="3325356"/>
                <a:ext cx="999376" cy="7833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36" idx="0"/>
                <a:endCxn id="34" idx="5"/>
              </p:cNvCxnSpPr>
              <p:nvPr/>
            </p:nvCxnSpPr>
            <p:spPr>
              <a:xfrm flipH="1" flipV="1">
                <a:off x="1660044" y="3181340"/>
                <a:ext cx="139648" cy="8957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35" idx="2"/>
                <a:endCxn id="34" idx="6"/>
              </p:cNvCxnSpPr>
              <p:nvPr/>
            </p:nvCxnSpPr>
            <p:spPr>
              <a:xfrm flipH="1">
                <a:off x="1691680" y="2672916"/>
                <a:ext cx="1944216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35" idx="4"/>
                <a:endCxn id="39" idx="1"/>
              </p:cNvCxnSpPr>
              <p:nvPr/>
            </p:nvCxnSpPr>
            <p:spPr>
              <a:xfrm>
                <a:off x="3743908" y="2780928"/>
                <a:ext cx="1003744" cy="1255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37" idx="5"/>
                <a:endCxn id="39" idx="2"/>
              </p:cNvCxnSpPr>
              <p:nvPr/>
            </p:nvCxnSpPr>
            <p:spPr>
              <a:xfrm>
                <a:off x="3028196" y="3325356"/>
                <a:ext cx="1687820" cy="7877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38" idx="6"/>
                <a:endCxn id="39" idx="2"/>
              </p:cNvCxnSpPr>
              <p:nvPr/>
            </p:nvCxnSpPr>
            <p:spPr>
              <a:xfrm flipV="1">
                <a:off x="3563888" y="4113076"/>
                <a:ext cx="1152128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37" idx="4"/>
                <a:endCxn id="38" idx="1"/>
              </p:cNvCxnSpPr>
              <p:nvPr/>
            </p:nvCxnSpPr>
            <p:spPr>
              <a:xfrm>
                <a:off x="2951820" y="3356992"/>
                <a:ext cx="427680" cy="9677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2367396" y="2699628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403648" y="3429000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195736" y="4427820"/>
                <a:ext cx="518448" cy="434991"/>
              </a:xfrm>
              <a:prstGeom prst="rect">
                <a:avLst/>
              </a:prstGeom>
              <a:solidFill>
                <a:srgbClr val="FFFF66">
                  <a:alpha val="89804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079364" y="5651956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716016" y="2636912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995936" y="3203684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151372" y="3491716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63741" y="3923764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039804" y="3779748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183820" y="5363924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411760" y="4077072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009722" y="485661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575308" y="5795971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103700" y="5877272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851920" y="4077072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635896" y="493187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727436" y="5435932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79564" y="5507940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0.1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151372" y="4941168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0.05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987824" y="3645024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0.05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547664" y="4643844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663540" y="3501008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0.3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660232" y="349171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732240" y="5291916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767996" y="4715851"/>
                <a:ext cx="645794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0.25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380312" y="5003884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6948264" y="3140968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05" name="Straight Connector 104"/>
              <p:cNvCxnSpPr>
                <a:stCxn id="47" idx="7"/>
                <a:endCxn id="48" idx="3"/>
              </p:cNvCxnSpPr>
              <p:nvPr/>
            </p:nvCxnSpPr>
            <p:spPr>
              <a:xfrm flipV="1">
                <a:off x="7636708" y="3829412"/>
                <a:ext cx="567328" cy="3513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/>
              <p:cNvSpPr txBox="1"/>
              <p:nvPr/>
            </p:nvSpPr>
            <p:spPr>
              <a:xfrm>
                <a:off x="7668344" y="3789040"/>
                <a:ext cx="518448" cy="434991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0.1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726971" y="4733528"/>
              <a:ext cx="476412" cy="369332"/>
            </a:xfrm>
            <a:prstGeom prst="rect">
              <a:avLst/>
            </a:prstGeom>
            <a:solidFill>
              <a:srgbClr val="FFFF66">
                <a:alpha val="74902"/>
              </a:srgbClr>
            </a:solidFill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0.5</a:t>
              </a:r>
              <a:endParaRPr lang="he-IL" dirty="0">
                <a:solidFill>
                  <a:srgbClr val="0000FF"/>
                </a:solidFill>
              </a:endParaRPr>
            </a:p>
          </p:txBody>
        </p:sp>
      </p:grpSp>
      <p:sp>
        <p:nvSpPr>
          <p:cNvPr id="111" name="Freeform 110"/>
          <p:cNvSpPr/>
          <p:nvPr/>
        </p:nvSpPr>
        <p:spPr>
          <a:xfrm>
            <a:off x="829587" y="3607241"/>
            <a:ext cx="4178409" cy="3050652"/>
          </a:xfrm>
          <a:custGeom>
            <a:avLst/>
            <a:gdLst>
              <a:gd name="connsiteX0" fmla="*/ 2303227 w 4178409"/>
              <a:gd name="connsiteY0" fmla="*/ 10602 h 3050652"/>
              <a:gd name="connsiteX1" fmla="*/ 1038970 w 4178409"/>
              <a:gd name="connsiteY1" fmla="*/ 885246 h 3050652"/>
              <a:gd name="connsiteX2" fmla="*/ 204083 w 4178409"/>
              <a:gd name="connsiteY2" fmla="*/ 2395994 h 3050652"/>
              <a:gd name="connsiteX3" fmla="*/ 2263470 w 4178409"/>
              <a:gd name="connsiteY3" fmla="*/ 2809462 h 3050652"/>
              <a:gd name="connsiteX4" fmla="*/ 4171783 w 4178409"/>
              <a:gd name="connsiteY4" fmla="*/ 948856 h 3050652"/>
              <a:gd name="connsiteX5" fmla="*/ 2303227 w 4178409"/>
              <a:gd name="connsiteY5" fmla="*/ 10602 h 3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8409" h="3050652">
                <a:moveTo>
                  <a:pt x="2303227" y="10602"/>
                </a:moveTo>
                <a:cubicBezTo>
                  <a:pt x="1781092" y="0"/>
                  <a:pt x="1388827" y="487681"/>
                  <a:pt x="1038970" y="885246"/>
                </a:cubicBezTo>
                <a:cubicBezTo>
                  <a:pt x="689113" y="1282811"/>
                  <a:pt x="0" y="2075291"/>
                  <a:pt x="204083" y="2395994"/>
                </a:cubicBezTo>
                <a:cubicBezTo>
                  <a:pt x="408166" y="2716697"/>
                  <a:pt x="1602187" y="3050652"/>
                  <a:pt x="2263470" y="2809462"/>
                </a:cubicBezTo>
                <a:cubicBezTo>
                  <a:pt x="2924753" y="2568272"/>
                  <a:pt x="4165157" y="1411357"/>
                  <a:pt x="4171783" y="948856"/>
                </a:cubicBezTo>
                <a:cubicBezTo>
                  <a:pt x="4178409" y="486355"/>
                  <a:pt x="2825363" y="21204"/>
                  <a:pt x="2303227" y="1060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" name="Freeform 111"/>
          <p:cNvSpPr/>
          <p:nvPr/>
        </p:nvSpPr>
        <p:spPr>
          <a:xfrm>
            <a:off x="4766807" y="3238831"/>
            <a:ext cx="3694706" cy="3246783"/>
          </a:xfrm>
          <a:custGeom>
            <a:avLst/>
            <a:gdLst>
              <a:gd name="connsiteX0" fmla="*/ 1292087 w 3694706"/>
              <a:gd name="connsiteY0" fmla="*/ 196132 h 3246783"/>
              <a:gd name="connsiteX1" fmla="*/ 242515 w 3694706"/>
              <a:gd name="connsiteY1" fmla="*/ 2128299 h 3246783"/>
              <a:gd name="connsiteX2" fmla="*/ 2747176 w 3694706"/>
              <a:gd name="connsiteY2" fmla="*/ 3050651 h 3246783"/>
              <a:gd name="connsiteX3" fmla="*/ 3454842 w 3694706"/>
              <a:gd name="connsiteY3" fmla="*/ 951506 h 3246783"/>
              <a:gd name="connsiteX4" fmla="*/ 1292087 w 3694706"/>
              <a:gd name="connsiteY4" fmla="*/ 196132 h 324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706" h="3246783">
                <a:moveTo>
                  <a:pt x="1292087" y="196132"/>
                </a:moveTo>
                <a:cubicBezTo>
                  <a:pt x="756699" y="392264"/>
                  <a:pt x="0" y="1652546"/>
                  <a:pt x="242515" y="2128299"/>
                </a:cubicBezTo>
                <a:cubicBezTo>
                  <a:pt x="485030" y="2604052"/>
                  <a:pt x="2211788" y="3246783"/>
                  <a:pt x="2747176" y="3050651"/>
                </a:cubicBezTo>
                <a:cubicBezTo>
                  <a:pt x="3282564" y="2854519"/>
                  <a:pt x="3694706" y="1423283"/>
                  <a:pt x="3454842" y="951506"/>
                </a:cubicBezTo>
                <a:cubicBezTo>
                  <a:pt x="3214978" y="479729"/>
                  <a:pt x="1827475" y="0"/>
                  <a:pt x="1292087" y="19613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Cloud Callout 28"/>
          <p:cNvSpPr/>
          <p:nvPr/>
        </p:nvSpPr>
        <p:spPr>
          <a:xfrm>
            <a:off x="539552" y="3140968"/>
            <a:ext cx="7704856" cy="1080120"/>
          </a:xfrm>
          <a:prstGeom prst="cloudCallout">
            <a:avLst>
              <a:gd name="adj1" fmla="val 11497"/>
              <a:gd name="adj2" fmla="val -761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After contracting </a:t>
            </a:r>
            <a:r>
              <a:rPr lang="en-US" sz="2400" i="1" dirty="0" smtClean="0"/>
              <a:t>S</a:t>
            </a:r>
            <a:r>
              <a:rPr lang="en-US" sz="2400" dirty="0" smtClean="0"/>
              <a:t> no edge is likely to be spanned.</a:t>
            </a:r>
            <a:endParaRPr lang="he-IL" sz="2400" dirty="0"/>
          </a:p>
        </p:txBody>
      </p:sp>
      <p:grpSp>
        <p:nvGrpSpPr>
          <p:cNvPr id="204" name="Group 203"/>
          <p:cNvGrpSpPr/>
          <p:nvPr/>
        </p:nvGrpSpPr>
        <p:grpSpPr>
          <a:xfrm>
            <a:off x="899592" y="3138469"/>
            <a:ext cx="7344816" cy="3240360"/>
            <a:chOff x="899592" y="3138469"/>
            <a:chExt cx="7344816" cy="3240360"/>
          </a:xfrm>
        </p:grpSpPr>
        <p:grpSp>
          <p:nvGrpSpPr>
            <p:cNvPr id="202" name="Group 201"/>
            <p:cNvGrpSpPr/>
            <p:nvPr/>
          </p:nvGrpSpPr>
          <p:grpSpPr>
            <a:xfrm>
              <a:off x="899592" y="3138469"/>
              <a:ext cx="7344816" cy="3240360"/>
              <a:chOff x="899592" y="3138469"/>
              <a:chExt cx="7344816" cy="3240360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899592" y="3138469"/>
                <a:ext cx="7344816" cy="3240360"/>
              </a:xfrm>
              <a:prstGeom prst="round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759796" y="3566441"/>
                <a:ext cx="198509" cy="183417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744881" y="3199608"/>
                <a:ext cx="198509" cy="183417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35" name="Straight Connector 134"/>
              <p:cNvCxnSpPr>
                <a:stCxn id="190" idx="1"/>
                <a:endCxn id="118" idx="6"/>
              </p:cNvCxnSpPr>
              <p:nvPr/>
            </p:nvCxnSpPr>
            <p:spPr>
              <a:xfrm flipH="1" flipV="1">
                <a:off x="3943390" y="3291317"/>
                <a:ext cx="2523718" cy="11581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94" idx="6"/>
                <a:endCxn id="190" idx="3"/>
              </p:cNvCxnSpPr>
              <p:nvPr/>
            </p:nvCxnSpPr>
            <p:spPr>
              <a:xfrm flipV="1">
                <a:off x="2915816" y="4856805"/>
                <a:ext cx="3551292" cy="123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94" idx="1"/>
                <a:endCxn id="117" idx="5"/>
              </p:cNvCxnSpPr>
              <p:nvPr/>
            </p:nvCxnSpPr>
            <p:spPr>
              <a:xfrm flipH="1" flipV="1">
                <a:off x="1929234" y="3722997"/>
                <a:ext cx="433418" cy="9424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18" idx="2"/>
                <a:endCxn id="117" idx="6"/>
              </p:cNvCxnSpPr>
              <p:nvPr/>
            </p:nvCxnSpPr>
            <p:spPr>
              <a:xfrm flipH="1">
                <a:off x="1958304" y="3291316"/>
                <a:ext cx="1786577" cy="3668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18" idx="4"/>
                <a:endCxn id="194" idx="7"/>
              </p:cNvCxnSpPr>
              <p:nvPr/>
            </p:nvCxnSpPr>
            <p:spPr>
              <a:xfrm flipH="1">
                <a:off x="2820908" y="3383025"/>
                <a:ext cx="1023228" cy="12824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2579232" y="3313996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907704" y="3933056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0.4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4716016" y="3573016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3059832" y="3933056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372200" y="4365104"/>
                <a:ext cx="648072" cy="57606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3" name="Arc 192"/>
              <p:cNvSpPr/>
              <p:nvPr/>
            </p:nvSpPr>
            <p:spPr>
              <a:xfrm>
                <a:off x="2555776" y="4077072"/>
                <a:ext cx="4248472" cy="1728192"/>
              </a:xfrm>
              <a:prstGeom prst="arc">
                <a:avLst>
                  <a:gd name="adj1" fmla="val 21538772"/>
                  <a:gd name="adj2" fmla="val 1052109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2267744" y="4581128"/>
                <a:ext cx="648072" cy="57606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4644008" y="5589240"/>
                <a:ext cx="476412" cy="369332"/>
              </a:xfrm>
              <a:prstGeom prst="rect">
                <a:avLst/>
              </a:prstGeom>
              <a:solidFill>
                <a:srgbClr val="FFFF66">
                  <a:alpha val="74902"/>
                </a:srgb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0.2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03" name="TextBox 202"/>
            <p:cNvSpPr txBox="1"/>
            <p:nvPr/>
          </p:nvSpPr>
          <p:spPr>
            <a:xfrm>
              <a:off x="4572000" y="4653136"/>
              <a:ext cx="476412" cy="369332"/>
            </a:xfrm>
            <a:prstGeom prst="rect">
              <a:avLst/>
            </a:prstGeom>
            <a:solidFill>
              <a:srgbClr val="FFFF66">
                <a:alpha val="74902"/>
              </a:srgbClr>
            </a:solidFill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0.1</a:t>
              </a:r>
              <a:endParaRPr lang="he-IL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8131" name="Picture 3" descr="C:\Users\User\AppData\Local\Microsoft\Windows\INetCache\IE\Y9ZPU0H5\hammer-312416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81997"/>
            <a:ext cx="1296144" cy="1318811"/>
          </a:xfrm>
          <a:prstGeom prst="rect">
            <a:avLst/>
          </a:prstGeom>
          <a:noFill/>
        </p:spPr>
      </p:pic>
      <p:sp>
        <p:nvSpPr>
          <p:cNvPr id="107" name="Cloud Callout 106"/>
          <p:cNvSpPr/>
          <p:nvPr/>
        </p:nvSpPr>
        <p:spPr>
          <a:xfrm>
            <a:off x="1043608" y="2852936"/>
            <a:ext cx="7056784" cy="1656184"/>
          </a:xfrm>
          <a:prstGeom prst="cloudCallout">
            <a:avLst>
              <a:gd name="adj1" fmla="val -25281"/>
              <a:gd name="adj2" fmla="val 64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/>
              <a:t>Inside the contracted region it is OK to have an arbitrary forest.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/>
              <a:t>Like in the original problem…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111" grpId="0" animBg="1"/>
      <p:bldP spid="111" grpId="1" animBg="1"/>
      <p:bldP spid="112" grpId="0" animBg="1"/>
      <p:bldP spid="112" grpId="1" animBg="1"/>
      <p:bldP spid="29" grpId="0" animBg="1"/>
      <p:bldP spid="29" grpId="1" animBg="1"/>
      <p:bldP spid="10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Complete OCRS</a:t>
            </a:r>
            <a:endParaRPr lang="he-I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6" name="Picture 8" descr="C:\Users\User\AppData\Local\Microsoft\Windows\INetCache\IE\Y9ZPU0H5\debate-clip-art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32048"/>
            <a:ext cx="1296144" cy="1296144"/>
          </a:xfrm>
          <a:prstGeom prst="rect">
            <a:avLst/>
          </a:prstGeom>
          <a:noFill/>
        </p:spPr>
      </p:pic>
      <p:sp>
        <p:nvSpPr>
          <p:cNvPr id="27" name="Rounded Rectangle 26"/>
          <p:cNvSpPr/>
          <p:nvPr/>
        </p:nvSpPr>
        <p:spPr>
          <a:xfrm>
            <a:off x="395536" y="1556792"/>
            <a:ext cx="8136904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 algn="just"/>
            <a:r>
              <a:rPr lang="en-US" sz="2400" b="1" u="sng" dirty="0" smtClean="0">
                <a:latin typeface="+mj-lt"/>
              </a:rPr>
              <a:t>Case 1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For an edge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 </a:t>
            </a:r>
            <a:r>
              <a:rPr lang="en-US" sz="2400" i="1" dirty="0" smtClean="0">
                <a:latin typeface="+mj-lt"/>
                <a:sym typeface="Symbol"/>
              </a:rPr>
              <a:t>S</a:t>
            </a:r>
            <a:r>
              <a:rPr lang="en-US" sz="2400" dirty="0" smtClean="0">
                <a:latin typeface="+mj-lt"/>
                <a:sym typeface="Symbol"/>
              </a:rPr>
              <a:t>, accept the edge if it is not spanned in the contracted graph </a:t>
            </a:r>
            <a:r>
              <a:rPr lang="en-US" sz="2400" i="1" dirty="0" smtClean="0">
                <a:latin typeface="+mj-lt"/>
                <a:sym typeface="Symbol"/>
              </a:rPr>
              <a:t>G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V</a:t>
            </a:r>
            <a:r>
              <a:rPr lang="en-US" sz="2400" dirty="0" smtClean="0">
                <a:latin typeface="+mj-lt"/>
                <a:sym typeface="Symbol"/>
              </a:rPr>
              <a:t>, </a:t>
            </a:r>
            <a:r>
              <a:rPr lang="en-US" sz="2400" i="1" dirty="0" smtClean="0">
                <a:latin typeface="+mj-lt"/>
                <a:sym typeface="Symbol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) / </a:t>
            </a:r>
            <a:r>
              <a:rPr lang="en-US" sz="2400" i="1" dirty="0" smtClean="0">
                <a:latin typeface="+mj-lt"/>
                <a:sym typeface="Symbol"/>
              </a:rPr>
              <a:t>S</a:t>
            </a:r>
            <a:r>
              <a:rPr lang="en-US" sz="2400" dirty="0" smtClean="0">
                <a:latin typeface="+mj-lt"/>
                <a:sym typeface="Symbol"/>
              </a:rPr>
              <a:t>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The edge is accepted with probability at least 1 - </a:t>
            </a:r>
            <a:r>
              <a:rPr lang="en-US" sz="2400" i="1" dirty="0" smtClean="0">
                <a:latin typeface="+mj-lt"/>
                <a:sym typeface="Symbol"/>
              </a:rPr>
              <a:t>b</a:t>
            </a:r>
            <a:r>
              <a:rPr lang="en-US" sz="2400" dirty="0" smtClean="0">
                <a:latin typeface="+mj-lt"/>
                <a:sym typeface="Symbol"/>
              </a:rPr>
              <a:t>.</a:t>
            </a:r>
            <a:endParaRPr lang="en-US" sz="2400" dirty="0" smtClean="0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95536" y="3356992"/>
            <a:ext cx="8136904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rtlCol="1" anchor="t" anchorCtr="0"/>
          <a:lstStyle/>
          <a:p>
            <a:pPr marL="231775" indent="-231775" algn="just"/>
            <a:r>
              <a:rPr lang="en-US" sz="2400" b="1" u="sng" dirty="0" smtClean="0">
                <a:latin typeface="+mj-lt"/>
              </a:rPr>
              <a:t>Case 2</a:t>
            </a:r>
          </a:p>
          <a:p>
            <a:pPr algn="just"/>
            <a:r>
              <a:rPr lang="en-US" sz="2400" dirty="0" smtClean="0">
                <a:latin typeface="+mj-lt"/>
              </a:rPr>
              <a:t>For an edge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 </a:t>
            </a:r>
            <a:r>
              <a:rPr lang="en-US" sz="2400" i="1" dirty="0" smtClean="0">
                <a:latin typeface="+mj-lt"/>
                <a:sym typeface="Symbol"/>
              </a:rPr>
              <a:t>S</a:t>
            </a:r>
            <a:r>
              <a:rPr lang="en-US" sz="2400" dirty="0" smtClean="0">
                <a:latin typeface="+mj-lt"/>
                <a:sym typeface="Symbol"/>
              </a:rPr>
              <a:t>, feed it to the same OCRS on the induced graph </a:t>
            </a:r>
            <a:r>
              <a:rPr lang="en-US" sz="2400" i="1" dirty="0" smtClean="0">
                <a:latin typeface="+mj-lt"/>
                <a:sym typeface="Symbol"/>
              </a:rPr>
              <a:t>G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V</a:t>
            </a:r>
            <a:r>
              <a:rPr lang="en-US" sz="2400" dirty="0" smtClean="0">
                <a:latin typeface="+mj-lt"/>
                <a:sym typeface="Symbol"/>
              </a:rPr>
              <a:t>, </a:t>
            </a:r>
            <a:r>
              <a:rPr lang="en-US" sz="2400" i="1" dirty="0" smtClean="0">
                <a:latin typeface="+mj-lt"/>
                <a:sym typeface="Symbol"/>
              </a:rPr>
              <a:t>S</a:t>
            </a:r>
            <a:r>
              <a:rPr lang="en-US" sz="2400" dirty="0" smtClean="0">
                <a:latin typeface="+mj-lt"/>
                <a:sym typeface="Symbol"/>
              </a:rPr>
              <a:t>).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95536" y="4869160"/>
            <a:ext cx="8136904" cy="1296144"/>
            <a:chOff x="395536" y="4869160"/>
            <a:chExt cx="8136904" cy="1296144"/>
          </a:xfrm>
        </p:grpSpPr>
        <p:sp>
          <p:nvSpPr>
            <p:cNvPr id="29" name="Down Arrow 28"/>
            <p:cNvSpPr/>
            <p:nvPr/>
          </p:nvSpPr>
          <p:spPr>
            <a:xfrm>
              <a:off x="4067944" y="4869160"/>
              <a:ext cx="864096" cy="648072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95536" y="5661248"/>
              <a:ext cx="813690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40" tIns="45720" rIns="91440" rtlCol="1" anchor="t" anchorCtr="0"/>
            <a:lstStyle/>
            <a:p>
              <a:pPr marL="231775" indent="-231775" algn="just"/>
              <a:r>
                <a:rPr lang="en-US" sz="2400" dirty="0" smtClean="0">
                  <a:latin typeface="+mj-lt"/>
                </a:rPr>
                <a:t>A (</a:t>
              </a:r>
              <a:r>
                <a:rPr lang="en-US" sz="2400" i="1" dirty="0" smtClean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, 1 – </a:t>
              </a:r>
              <a:r>
                <a:rPr lang="en-US" sz="2400" i="1" dirty="0" smtClean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)-selectable OCRS for the graphical </a:t>
              </a:r>
              <a:r>
                <a:rPr lang="en-US" sz="2400" dirty="0" err="1" smtClean="0">
                  <a:latin typeface="+mj-lt"/>
                </a:rPr>
                <a:t>matroid</a:t>
              </a:r>
              <a:r>
                <a:rPr lang="en-US" sz="2400" dirty="0" smtClean="0">
                  <a:latin typeface="+mj-lt"/>
                </a:rPr>
                <a:t>.</a:t>
              </a:r>
            </a:p>
          </p:txBody>
        </p:sp>
      </p:grpSp>
      <p:sp>
        <p:nvSpPr>
          <p:cNvPr id="32" name="Cloud Callout 31"/>
          <p:cNvSpPr/>
          <p:nvPr/>
        </p:nvSpPr>
        <p:spPr>
          <a:xfrm>
            <a:off x="899592" y="4725144"/>
            <a:ext cx="7128792" cy="648072"/>
          </a:xfrm>
          <a:prstGeom prst="cloudCallout">
            <a:avLst>
              <a:gd name="adj1" fmla="val -31074"/>
              <a:gd name="adj2" fmla="val -1004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We made </a:t>
            </a:r>
            <a:r>
              <a:rPr lang="en-US" sz="2400" dirty="0" err="1" smtClean="0"/>
              <a:t>advanecment</a:t>
            </a:r>
            <a:r>
              <a:rPr lang="en-US" sz="2400" dirty="0" smtClean="0"/>
              <a:t> since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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allAtOnce" animBg="1"/>
      <p:bldP spid="28" grpId="0" build="allAtOnce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785794"/>
            <a:ext cx="6715172" cy="27146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Questions?</a:t>
            </a:r>
          </a:p>
        </p:txBody>
      </p:sp>
      <p:pic>
        <p:nvPicPr>
          <p:cNvPr id="1028" name="Picture 4" descr="C:\Documents and Settings\moranfe\Local Settings\Temporary Internet Files\Content.IE5\NZK7EMWE\MCj025106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256"/>
            <a:ext cx="1844675" cy="19208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8690-51F7-4CDC-876D-2DC9896DF12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32656"/>
            <a:ext cx="1584176" cy="118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67544" y="1628800"/>
            <a:ext cx="8136904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1</a:t>
            </a:r>
            <a:r>
              <a:rPr lang="en-US" sz="2400" i="1" baseline="-25000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 </a:t>
            </a:r>
            <a:r>
              <a:rPr lang="en-US" sz="2400" dirty="0" smtClean="0">
                <a:latin typeface="+mj-lt"/>
                <a:sym typeface="Symbol"/>
              </a:rPr>
              <a:t>{0</a:t>
            </a:r>
            <a:r>
              <a:rPr lang="en-US" sz="2400" dirty="0" smtClean="0">
                <a:latin typeface="+mj-lt"/>
                <a:sym typeface="Symbol"/>
              </a:rPr>
              <a:t>, </a:t>
            </a:r>
            <a:r>
              <a:rPr lang="en-US" sz="2400" dirty="0" smtClean="0">
                <a:latin typeface="+mj-lt"/>
                <a:sym typeface="Symbol"/>
              </a:rPr>
              <a:t>1}</a:t>
            </a:r>
            <a:r>
              <a:rPr lang="en-US" sz="2400" i="1" baseline="30000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 </a:t>
            </a:r>
            <a:r>
              <a:rPr lang="en-US" sz="2400" dirty="0" smtClean="0">
                <a:latin typeface="+mj-lt"/>
              </a:rPr>
              <a:t>is the characteristic vector of a set </a:t>
            </a:r>
            <a:r>
              <a:rPr lang="en-US" sz="2400" i="1" dirty="0" smtClean="0"/>
              <a:t>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 </a:t>
            </a:r>
            <a:r>
              <a:rPr lang="en-US" sz="2400" i="1" dirty="0" smtClean="0">
                <a:latin typeface="+mj-lt"/>
                <a:sym typeface="Symbol"/>
              </a:rPr>
              <a:t>N</a:t>
            </a:r>
          </a:p>
          <a:p>
            <a:pPr marL="231775" indent="-231775">
              <a:buFont typeface="Arial" pitchFamily="34" charset="0"/>
              <a:buChar char="•"/>
            </a:pPr>
            <a:endParaRPr lang="en-US" dirty="0" smtClean="0">
              <a:latin typeface="+mj-lt"/>
              <a:sym typeface="Symbol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Reminder:</a:t>
            </a:r>
            <a:endParaRPr lang="he-IL" sz="24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28863" y="2205038"/>
          <a:ext cx="1997075" cy="817562"/>
        </p:xfrm>
        <a:graphic>
          <a:graphicData uri="http://schemas.openxmlformats.org/presentationml/2006/ole">
            <p:oleObj spid="_x0000_s2050" name="Equation" r:id="rId4" imgW="1117440" imgH="457200" progId="Equation.3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67544" y="1628800"/>
            <a:ext cx="813690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5486400" rtlCol="1" anchor="t" anchorCtr="0"/>
          <a:lstStyle/>
          <a:p>
            <a:r>
              <a:rPr lang="en-US" sz="2400" dirty="0" smtClean="0">
                <a:latin typeface="+mj-lt"/>
              </a:rPr>
              <a:t>A </a:t>
            </a:r>
            <a:r>
              <a:rPr lang="en-US" sz="2400" dirty="0" err="1" smtClean="0">
                <a:latin typeface="+mj-lt"/>
              </a:rPr>
              <a:t>polytope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is a relaxation of a constraint </a:t>
            </a:r>
            <a:r>
              <a:rPr lang="en-US" sz="2400" i="1" dirty="0" smtClean="0">
                <a:latin typeface="+mj-lt"/>
              </a:rPr>
              <a:t>F</a:t>
            </a:r>
            <a:endParaRPr lang="he-IL" sz="24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3808" y="1877923"/>
            <a:ext cx="5723357" cy="830997"/>
            <a:chOff x="2843808" y="3606115"/>
            <a:chExt cx="5723357" cy="830997"/>
          </a:xfrm>
        </p:grpSpPr>
        <p:sp>
          <p:nvSpPr>
            <p:cNvPr id="9" name="Left-Right Arrow 8"/>
            <p:cNvSpPr/>
            <p:nvPr/>
          </p:nvSpPr>
          <p:spPr>
            <a:xfrm>
              <a:off x="2843808" y="3645024"/>
              <a:ext cx="1800200" cy="720080"/>
            </a:xfrm>
            <a:prstGeom prst="left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4008" y="3606115"/>
              <a:ext cx="39231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The integral vectors of </a:t>
              </a:r>
              <a:r>
                <a:rPr lang="en-US" sz="2400" i="1" dirty="0" smtClean="0"/>
                <a:t>P</a:t>
              </a:r>
              <a:r>
                <a:rPr lang="en-US" sz="2400" dirty="0" smtClean="0"/>
                <a:t> are:</a:t>
              </a:r>
              <a:endParaRPr lang="en-US" sz="2400" i="1" dirty="0" smtClean="0">
                <a:sym typeface="Symbol"/>
              </a:endParaRPr>
            </a:p>
            <a:p>
              <a:pPr marL="457200" indent="-457200" algn="ctr"/>
              <a:r>
                <a:rPr lang="en-US" sz="2400" dirty="0" smtClean="0"/>
                <a:t>{</a:t>
              </a:r>
              <a:r>
                <a:rPr lang="en-US" sz="2400" b="1" dirty="0" smtClean="0"/>
                <a:t>1</a:t>
              </a:r>
              <a:r>
                <a:rPr lang="en-US" sz="2400" i="1" baseline="-25000" dirty="0" smtClean="0"/>
                <a:t>S</a:t>
              </a:r>
              <a:r>
                <a:rPr lang="en-US" sz="2400" dirty="0" smtClean="0"/>
                <a:t> : </a:t>
              </a:r>
              <a:r>
                <a:rPr lang="en-US" sz="2400" i="1" dirty="0" smtClean="0"/>
                <a:t>S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ym typeface="Symbol"/>
                </a:rPr>
                <a:t> </a:t>
              </a:r>
              <a:r>
                <a:rPr lang="en-US" sz="2400" i="1" dirty="0" smtClean="0">
                  <a:sym typeface="Symbol"/>
                </a:rPr>
                <a:t>F</a:t>
              </a:r>
              <a:r>
                <a:rPr lang="en-US" sz="2400" dirty="0" smtClean="0">
                  <a:sym typeface="Symbol"/>
                </a:rPr>
                <a:t>}</a:t>
              </a:r>
              <a:endParaRPr lang="he-IL" sz="24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67544" y="3212976"/>
            <a:ext cx="813690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r>
              <a:rPr lang="en-US" sz="2400" u="sng" dirty="0" smtClean="0">
                <a:latin typeface="+mj-lt"/>
              </a:rPr>
              <a:t>Remarks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</a:t>
            </a:r>
            <a:r>
              <a:rPr lang="en-US" sz="2400" dirty="0" err="1" smtClean="0">
                <a:latin typeface="+mj-lt"/>
              </a:rPr>
              <a:t>polytope</a:t>
            </a:r>
            <a:r>
              <a:rPr lang="en-US" sz="2400" dirty="0" smtClean="0">
                <a:latin typeface="+mj-lt"/>
              </a:rPr>
              <a:t> is the relaxation of at most one constraint.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relaxation 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of a constraint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 contains the convex hull of </a:t>
            </a:r>
            <a:r>
              <a:rPr lang="en-US" sz="2400" i="1" dirty="0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.</a:t>
            </a:r>
            <a:endParaRPr lang="he-IL" sz="2400" dirty="0"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167626" y="5085184"/>
            <a:ext cx="2412486" cy="1152128"/>
            <a:chOff x="3167626" y="5085184"/>
            <a:chExt cx="2412486" cy="1152128"/>
          </a:xfrm>
        </p:grpSpPr>
        <p:sp>
          <p:nvSpPr>
            <p:cNvPr id="13" name="Oval 12"/>
            <p:cNvSpPr/>
            <p:nvPr/>
          </p:nvSpPr>
          <p:spPr>
            <a:xfrm>
              <a:off x="3779912" y="5085184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3779912" y="5517232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Oval 15"/>
            <p:cNvSpPr/>
            <p:nvPr/>
          </p:nvSpPr>
          <p:spPr>
            <a:xfrm>
              <a:off x="3779912" y="5949280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Oval 16"/>
            <p:cNvSpPr/>
            <p:nvPr/>
          </p:nvSpPr>
          <p:spPr>
            <a:xfrm>
              <a:off x="4283968" y="5517232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Oval 17"/>
            <p:cNvSpPr/>
            <p:nvPr/>
          </p:nvSpPr>
          <p:spPr>
            <a:xfrm>
              <a:off x="4788024" y="5517232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4283968" y="5949280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4788024" y="5949280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5292080" y="5949280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67626" y="5301208"/>
              <a:ext cx="39626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600" i="1" dirty="0" smtClean="0"/>
                <a:t>F</a:t>
              </a:r>
              <a:endParaRPr lang="he-IL" sz="3600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73366" y="4903076"/>
            <a:ext cx="2402267" cy="1434662"/>
            <a:chOff x="3673366" y="4903076"/>
            <a:chExt cx="2402267" cy="1434662"/>
          </a:xfrm>
        </p:grpSpPr>
        <p:sp>
          <p:nvSpPr>
            <p:cNvPr id="25" name="Freeform 24"/>
            <p:cNvSpPr/>
            <p:nvPr/>
          </p:nvSpPr>
          <p:spPr>
            <a:xfrm>
              <a:off x="3673366" y="4903076"/>
              <a:ext cx="2144110" cy="1434662"/>
            </a:xfrm>
            <a:custGeom>
              <a:avLst/>
              <a:gdLst>
                <a:gd name="connsiteX0" fmla="*/ 0 w 2144110"/>
                <a:gd name="connsiteY0" fmla="*/ 110358 h 1434662"/>
                <a:gd name="connsiteX1" fmla="*/ 0 w 2144110"/>
                <a:gd name="connsiteY1" fmla="*/ 1434662 h 1434662"/>
                <a:gd name="connsiteX2" fmla="*/ 2144110 w 2144110"/>
                <a:gd name="connsiteY2" fmla="*/ 1434662 h 1434662"/>
                <a:gd name="connsiteX3" fmla="*/ 1781503 w 2144110"/>
                <a:gd name="connsiteY3" fmla="*/ 268014 h 1434662"/>
                <a:gd name="connsiteX4" fmla="*/ 0 w 2144110"/>
                <a:gd name="connsiteY4" fmla="*/ 0 h 1434662"/>
                <a:gd name="connsiteX5" fmla="*/ 0 w 2144110"/>
                <a:gd name="connsiteY5" fmla="*/ 252248 h 14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4110" h="1434662">
                  <a:moveTo>
                    <a:pt x="0" y="110358"/>
                  </a:moveTo>
                  <a:lnTo>
                    <a:pt x="0" y="1434662"/>
                  </a:lnTo>
                  <a:lnTo>
                    <a:pt x="2144110" y="1434662"/>
                  </a:lnTo>
                  <a:lnTo>
                    <a:pt x="1781503" y="268014"/>
                  </a:lnTo>
                  <a:lnTo>
                    <a:pt x="0" y="0"/>
                  </a:lnTo>
                  <a:lnTo>
                    <a:pt x="0" y="252248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52120" y="5301208"/>
              <a:ext cx="423513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600" i="1" dirty="0" smtClean="0">
                  <a:solidFill>
                    <a:schemeClr val="accent6"/>
                  </a:solidFill>
                </a:rPr>
                <a:t>P</a:t>
              </a:r>
              <a:endParaRPr lang="he-IL" sz="1600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>
            <a:off x="3764187" y="5054444"/>
            <a:ext cx="1840019" cy="1206111"/>
          </a:xfrm>
          <a:custGeom>
            <a:avLst/>
            <a:gdLst>
              <a:gd name="connsiteX0" fmla="*/ 0 w 1840019"/>
              <a:gd name="connsiteY0" fmla="*/ 0 h 1206111"/>
              <a:gd name="connsiteX1" fmla="*/ 302930 w 1840019"/>
              <a:gd name="connsiteY1" fmla="*/ 0 h 1206111"/>
              <a:gd name="connsiteX2" fmla="*/ 1295867 w 1840019"/>
              <a:gd name="connsiteY2" fmla="*/ 471225 h 1206111"/>
              <a:gd name="connsiteX3" fmla="*/ 1840019 w 1840019"/>
              <a:gd name="connsiteY3" fmla="*/ 942449 h 1206111"/>
              <a:gd name="connsiteX4" fmla="*/ 1840019 w 1840019"/>
              <a:gd name="connsiteY4" fmla="*/ 1200501 h 1206111"/>
              <a:gd name="connsiteX5" fmla="*/ 11219 w 1840019"/>
              <a:gd name="connsiteY5" fmla="*/ 1206111 h 1206111"/>
              <a:gd name="connsiteX6" fmla="*/ 0 w 1840019"/>
              <a:gd name="connsiteY6" fmla="*/ 0 h 120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0019" h="1206111">
                <a:moveTo>
                  <a:pt x="0" y="0"/>
                </a:moveTo>
                <a:lnTo>
                  <a:pt x="302930" y="0"/>
                </a:lnTo>
                <a:lnTo>
                  <a:pt x="1295867" y="471225"/>
                </a:lnTo>
                <a:lnTo>
                  <a:pt x="1840019" y="942449"/>
                </a:lnTo>
                <a:lnTo>
                  <a:pt x="1840019" y="1200501"/>
                </a:lnTo>
                <a:lnTo>
                  <a:pt x="11219" y="120611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6" grpId="1" build="allAtOnce" animBg="1"/>
      <p:bldP spid="8" grpId="0" build="allAtOnce" animBg="1"/>
      <p:bldP spid="12" grpId="0" uiExpand="1" build="allAtOnce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Contention Resolution Schemes</a:t>
            </a:r>
            <a:endParaRPr lang="he-I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8" descr="C:\Users\User\AppData\Local\Microsoft\Windows\INetCache\IE\Y9ZPU0H5\debate-clip-art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7736" y="332656"/>
            <a:ext cx="1036712" cy="1036712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67544" y="1484784"/>
            <a:ext cx="8136904" cy="237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A contention resolution scheme (CRS) </a:t>
            </a:r>
            <a:r>
              <a:rPr lang="en-US" sz="2400" i="1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for a relaxation </a:t>
            </a:r>
            <a:r>
              <a:rPr lang="en-US" sz="2400" i="1" dirty="0" smtClean="0">
                <a:latin typeface="+mj-lt"/>
                <a:sym typeface="Symbol"/>
              </a:rPr>
              <a:t>P</a:t>
            </a:r>
            <a:r>
              <a:rPr lang="en-US" sz="2400" dirty="0" smtClean="0">
                <a:latin typeface="+mj-lt"/>
                <a:sym typeface="Symbol"/>
              </a:rPr>
              <a:t> of constraint </a:t>
            </a:r>
            <a:r>
              <a:rPr lang="en-US" sz="2400" i="1" dirty="0" smtClean="0">
                <a:latin typeface="+mj-lt"/>
                <a:sym typeface="Symbol"/>
              </a:rPr>
              <a:t>F</a:t>
            </a:r>
            <a:r>
              <a:rPr lang="en-US" sz="2400" dirty="0" smtClean="0">
                <a:latin typeface="+mj-lt"/>
                <a:sym typeface="Symbol"/>
              </a:rPr>
              <a:t> is a (random) function from 2</a:t>
            </a:r>
            <a:r>
              <a:rPr lang="en-US" sz="2400" i="1" baseline="30000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 to 2</a:t>
            </a:r>
            <a:r>
              <a:rPr lang="en-US" sz="2400" i="1" baseline="30000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dirty="0" smtClean="0">
              <a:latin typeface="+mj-lt"/>
              <a:sym typeface="Symbol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For every set </a:t>
            </a:r>
            <a:r>
              <a:rPr lang="en-US" sz="2400" i="1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 </a:t>
            </a:r>
            <a:r>
              <a:rPr lang="en-US" sz="2400" i="1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: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i="1" dirty="0" smtClean="0">
              <a:latin typeface="+mj-lt"/>
              <a:sym typeface="Symbol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The function </a:t>
            </a:r>
            <a:r>
              <a:rPr lang="en-US" sz="2400" i="1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might depend on the parameter </a:t>
            </a:r>
            <a:r>
              <a:rPr lang="en-US" sz="2400" i="1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 </a:t>
            </a:r>
            <a:r>
              <a:rPr lang="en-US" sz="2400" i="1" dirty="0" smtClean="0">
                <a:latin typeface="+mj-lt"/>
                <a:sym typeface="Symbol"/>
              </a:rPr>
              <a:t>P</a:t>
            </a:r>
            <a:r>
              <a:rPr lang="en-US" sz="2400" dirty="0" smtClean="0">
                <a:latin typeface="+mj-lt"/>
                <a:sym typeface="Symbol"/>
              </a:rPr>
              <a:t>.</a:t>
            </a:r>
            <a:endParaRPr lang="he-IL" sz="24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9932" y="2381979"/>
            <a:ext cx="3420380" cy="830997"/>
            <a:chOff x="3959932" y="2525995"/>
            <a:chExt cx="3420380" cy="830997"/>
          </a:xfrm>
        </p:grpSpPr>
        <p:sp>
          <p:nvSpPr>
            <p:cNvPr id="7" name="Down Arrow 6"/>
            <p:cNvSpPr/>
            <p:nvPr/>
          </p:nvSpPr>
          <p:spPr>
            <a:xfrm rot="16200000">
              <a:off x="4193958" y="2474894"/>
              <a:ext cx="576064" cy="1044116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36096" y="2525995"/>
              <a:ext cx="19442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/>
              <a:r>
                <a:rPr lang="en-US" sz="2400" dirty="0" smtClean="0">
                  <a:sym typeface="Symbol"/>
                </a:rPr>
                <a:t>(a) </a:t>
              </a:r>
              <a:r>
                <a:rPr lang="en-US" sz="2400" i="1" baseline="-25000" dirty="0" smtClean="0">
                  <a:sym typeface="Symbol"/>
                </a:rPr>
                <a:t>x</a:t>
              </a:r>
              <a:r>
                <a:rPr lang="en-US" sz="2400" dirty="0" smtClean="0">
                  <a:sym typeface="Symbol"/>
                </a:rPr>
                <a:t>(</a:t>
              </a:r>
              <a:r>
                <a:rPr lang="en-US" sz="2400" i="1" dirty="0" smtClean="0">
                  <a:sym typeface="Symbol"/>
                </a:rPr>
                <a:t>S</a:t>
              </a:r>
              <a:r>
                <a:rPr lang="en-US" sz="2400" dirty="0" smtClean="0">
                  <a:sym typeface="Symbol"/>
                </a:rPr>
                <a:t>)  </a:t>
              </a:r>
              <a:r>
                <a:rPr lang="en-US" sz="2400" i="1" dirty="0" smtClean="0">
                  <a:sym typeface="Symbol"/>
                </a:rPr>
                <a:t>S</a:t>
              </a:r>
            </a:p>
            <a:p>
              <a:pPr marL="457200" indent="-457200" algn="just"/>
              <a:r>
                <a:rPr lang="en-US" sz="2400" dirty="0" smtClean="0">
                  <a:sym typeface="Symbol"/>
                </a:rPr>
                <a:t>(b) </a:t>
              </a:r>
              <a:r>
                <a:rPr lang="en-US" sz="2400" i="1" baseline="-25000" dirty="0" smtClean="0">
                  <a:sym typeface="Symbol"/>
                </a:rPr>
                <a:t>x</a:t>
              </a:r>
              <a:r>
                <a:rPr lang="en-US" sz="2400" dirty="0" smtClean="0">
                  <a:sym typeface="Symbol"/>
                </a:rPr>
                <a:t>(</a:t>
              </a:r>
              <a:r>
                <a:rPr lang="en-US" sz="2400" i="1" dirty="0" smtClean="0">
                  <a:sym typeface="Symbol"/>
                </a:rPr>
                <a:t>S</a:t>
              </a:r>
              <a:r>
                <a:rPr lang="en-US" sz="2400" dirty="0" smtClean="0">
                  <a:sym typeface="Symbol"/>
                </a:rPr>
                <a:t>)  </a:t>
              </a:r>
              <a:r>
                <a:rPr lang="en-US" sz="2400" i="1" dirty="0" smtClean="0">
                  <a:sym typeface="Symbol"/>
                </a:rPr>
                <a:t>F</a:t>
              </a:r>
              <a:endParaRPr lang="en-US" sz="2400" dirty="0" smtClean="0">
                <a:sym typeface="Symbol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67544" y="4005064"/>
            <a:ext cx="8136904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3657600" rtlCol="1" anchor="t" anchorCtr="0"/>
          <a:lstStyle/>
          <a:p>
            <a:pPr marL="231775" indent="-231775"/>
            <a:r>
              <a:rPr lang="en-US" sz="2400" u="sng" dirty="0" smtClean="0">
                <a:latin typeface="+mj-lt"/>
                <a:sym typeface="Symbol"/>
              </a:rPr>
              <a:t>Example – Matching Constraint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Scan the elements (edges) of </a:t>
            </a:r>
            <a:r>
              <a:rPr lang="en-US" sz="2400" i="1" dirty="0" smtClean="0">
                <a:latin typeface="+mj-lt"/>
                <a:sym typeface="Symbol"/>
              </a:rPr>
              <a:t>S</a:t>
            </a:r>
            <a:r>
              <a:rPr lang="en-US" sz="2400" dirty="0" smtClean="0">
                <a:latin typeface="+mj-lt"/>
                <a:sym typeface="Symbol"/>
              </a:rPr>
              <a:t> in some arbitrary (fixed) order.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For every edge </a:t>
            </a:r>
            <a:r>
              <a:rPr lang="en-US" sz="2400" i="1" dirty="0" err="1" smtClean="0">
                <a:latin typeface="+mj-lt"/>
                <a:sym typeface="Symbol"/>
              </a:rPr>
              <a:t>uv</a:t>
            </a:r>
            <a:r>
              <a:rPr lang="en-US" sz="2400" dirty="0" smtClean="0">
                <a:latin typeface="+mj-lt"/>
                <a:sym typeface="Symbol"/>
              </a:rPr>
              <a:t>, add it to the solution if no previous edge hits </a:t>
            </a:r>
            <a:r>
              <a:rPr lang="en-US" sz="2400" i="1" dirty="0" smtClean="0">
                <a:latin typeface="+mj-lt"/>
                <a:sym typeface="Symbol"/>
              </a:rPr>
              <a:t>u</a:t>
            </a:r>
            <a:r>
              <a:rPr lang="en-US" sz="2400" dirty="0" smtClean="0">
                <a:latin typeface="+mj-lt"/>
                <a:sym typeface="Symbol"/>
              </a:rPr>
              <a:t> or </a:t>
            </a:r>
            <a:r>
              <a:rPr lang="en-US" sz="2400" i="1" dirty="0" smtClean="0">
                <a:latin typeface="+mj-lt"/>
                <a:sym typeface="Symbol"/>
              </a:rPr>
              <a:t>v</a:t>
            </a:r>
            <a:r>
              <a:rPr lang="en-US" sz="2400" dirty="0" smtClean="0">
                <a:latin typeface="+mj-lt"/>
                <a:sym typeface="Symbol"/>
              </a:rPr>
              <a:t>.</a:t>
            </a:r>
            <a:endParaRPr lang="he-IL" sz="2400" dirty="0">
              <a:latin typeface="+mj-lt"/>
            </a:endParaRPr>
          </a:p>
        </p:txBody>
      </p:sp>
      <p:cxnSp>
        <p:nvCxnSpPr>
          <p:cNvPr id="13" name="Straight Arrow Connector 12"/>
          <p:cNvCxnSpPr>
            <a:stCxn id="12" idx="5"/>
            <a:endCxn id="14" idx="1"/>
          </p:cNvCxnSpPr>
          <p:nvPr/>
        </p:nvCxnSpPr>
        <p:spPr bwMode="auto">
          <a:xfrm>
            <a:off x="5270028" y="4537384"/>
            <a:ext cx="981356" cy="6765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15" idx="5"/>
            <a:endCxn id="17" idx="1"/>
          </p:cNvCxnSpPr>
          <p:nvPr/>
        </p:nvCxnSpPr>
        <p:spPr bwMode="auto">
          <a:xfrm>
            <a:off x="5303506" y="5369608"/>
            <a:ext cx="867056" cy="6017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stCxn id="20" idx="2"/>
            <a:endCxn id="12" idx="6"/>
          </p:cNvCxnSpPr>
          <p:nvPr/>
        </p:nvCxnSpPr>
        <p:spPr bwMode="auto">
          <a:xfrm flipH="1">
            <a:off x="5303506" y="4407396"/>
            <a:ext cx="1600200" cy="491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>
            <a:stCxn id="14" idx="5"/>
            <a:endCxn id="26" idx="2"/>
          </p:cNvCxnSpPr>
          <p:nvPr/>
        </p:nvCxnSpPr>
        <p:spPr bwMode="auto">
          <a:xfrm>
            <a:off x="6413028" y="5375584"/>
            <a:ext cx="1530772" cy="6608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>
            <a:endCxn id="23" idx="2"/>
          </p:cNvCxnSpPr>
          <p:nvPr/>
        </p:nvCxnSpPr>
        <p:spPr bwMode="auto">
          <a:xfrm flipV="1">
            <a:off x="6448000" y="5279074"/>
            <a:ext cx="1353391" cy="80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5074906" y="4293096"/>
            <a:ext cx="3097494" cy="1873344"/>
            <a:chOff x="5074906" y="4365104"/>
            <a:chExt cx="3097494" cy="1873344"/>
          </a:xfrm>
        </p:grpSpPr>
        <p:sp>
          <p:nvSpPr>
            <p:cNvPr id="12" name="Oval 11"/>
            <p:cNvSpPr/>
            <p:nvPr/>
          </p:nvSpPr>
          <p:spPr>
            <a:xfrm>
              <a:off x="5074906" y="4414270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17906" y="5252470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108384" y="5246494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137084" y="600984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903706" y="4365104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01391" y="5236782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943800" y="5994160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89206" y="4407396"/>
            <a:ext cx="2788072" cy="1709878"/>
            <a:chOff x="5189206" y="4479404"/>
            <a:chExt cx="2788072" cy="1709878"/>
          </a:xfrm>
        </p:grpSpPr>
        <p:cxnSp>
          <p:nvCxnSpPr>
            <p:cNvPr id="18" name="Straight Arrow Connector 17"/>
            <p:cNvCxnSpPr>
              <a:stCxn id="12" idx="4"/>
              <a:endCxn id="15" idx="0"/>
            </p:cNvCxnSpPr>
            <p:nvPr/>
          </p:nvCxnSpPr>
          <p:spPr bwMode="auto">
            <a:xfrm>
              <a:off x="5189206" y="4642870"/>
              <a:ext cx="33478" cy="6036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18"/>
            <p:cNvCxnSpPr>
              <a:stCxn id="14" idx="7"/>
              <a:endCxn id="20" idx="4"/>
            </p:cNvCxnSpPr>
            <p:nvPr/>
          </p:nvCxnSpPr>
          <p:spPr bwMode="auto">
            <a:xfrm flipV="1">
              <a:off x="6413028" y="4593704"/>
              <a:ext cx="604978" cy="69224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Arrow Connector 24"/>
            <p:cNvCxnSpPr>
              <a:stCxn id="23" idx="1"/>
              <a:endCxn id="20" idx="6"/>
            </p:cNvCxnSpPr>
            <p:nvPr/>
          </p:nvCxnSpPr>
          <p:spPr bwMode="auto">
            <a:xfrm flipH="1" flipV="1">
              <a:off x="7132306" y="4479404"/>
              <a:ext cx="702563" cy="7908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/>
            <p:cNvCxnSpPr>
              <a:stCxn id="26" idx="3"/>
              <a:endCxn id="17" idx="6"/>
            </p:cNvCxnSpPr>
            <p:nvPr/>
          </p:nvCxnSpPr>
          <p:spPr bwMode="auto">
            <a:xfrm flipH="1" flipV="1">
              <a:off x="6365684" y="6124148"/>
              <a:ext cx="1611594" cy="65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Arrow Connector 27"/>
            <p:cNvCxnSpPr>
              <a:stCxn id="17" idx="0"/>
              <a:endCxn id="14" idx="4"/>
            </p:cNvCxnSpPr>
            <p:nvPr/>
          </p:nvCxnSpPr>
          <p:spPr bwMode="auto">
            <a:xfrm flipV="1">
              <a:off x="6251384" y="5481070"/>
              <a:ext cx="80822" cy="5287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Straight Arrow Connector 28"/>
          <p:cNvCxnSpPr>
            <a:stCxn id="26" idx="0"/>
            <a:endCxn id="23" idx="4"/>
          </p:cNvCxnSpPr>
          <p:nvPr/>
        </p:nvCxnSpPr>
        <p:spPr bwMode="auto">
          <a:xfrm flipH="1" flipV="1">
            <a:off x="7915691" y="5393374"/>
            <a:ext cx="142409" cy="5287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Cloud Callout 31"/>
          <p:cNvSpPr/>
          <p:nvPr/>
        </p:nvSpPr>
        <p:spPr>
          <a:xfrm>
            <a:off x="1259632" y="2636912"/>
            <a:ext cx="6912768" cy="1152128"/>
          </a:xfrm>
          <a:prstGeom prst="cloudCallout">
            <a:avLst>
              <a:gd name="adj1" fmla="val -21289"/>
              <a:gd name="adj2" fmla="val 8302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GB" sz="2400" dirty="0" smtClean="0"/>
              <a:t>This CRS ignores the parameter </a:t>
            </a:r>
            <a:r>
              <a:rPr lang="en-GB" sz="2400" i="1" dirty="0" smtClean="0"/>
              <a:t>x.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10" grpId="0" uiExpand="1" build="allAtOnce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CRSs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5" name="Picture 3" descr="C:\Users\User\AppData\Local\Microsoft\Windows\INetCache\IE\Y9ZPU0H5\120px-Balanc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5310"/>
            <a:ext cx="1231173" cy="1005458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67544" y="1484784"/>
            <a:ext cx="8136904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Given a vector 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 [0, 1]</a:t>
            </a:r>
            <a:r>
              <a:rPr lang="en-US" sz="2400" i="1" baseline="30000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, </a:t>
            </a:r>
            <a:r>
              <a:rPr lang="en-US" sz="2400" i="1" dirty="0" smtClean="0">
                <a:latin typeface="+mj-lt"/>
                <a:sym typeface="Symbol"/>
              </a:rPr>
              <a:t>R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) is a random set containing every element </a:t>
            </a:r>
            <a:r>
              <a:rPr lang="en-US" sz="2400" i="1" dirty="0" smtClean="0">
                <a:latin typeface="+mj-lt"/>
                <a:sym typeface="Symbol"/>
              </a:rPr>
              <a:t>u</a:t>
            </a:r>
            <a:r>
              <a:rPr lang="en-US" sz="2400" dirty="0" smtClean="0">
                <a:latin typeface="+mj-lt"/>
                <a:sym typeface="Symbol"/>
              </a:rPr>
              <a:t>  </a:t>
            </a:r>
            <a:r>
              <a:rPr lang="en-US" sz="2400" i="1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 with probability </a:t>
            </a:r>
            <a:r>
              <a:rPr lang="en-US" sz="2400" i="1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u</a:t>
            </a:r>
            <a:r>
              <a:rPr lang="en-US" sz="2400" dirty="0" smtClean="0">
                <a:latin typeface="+mj-lt"/>
                <a:sym typeface="Symbol"/>
              </a:rPr>
              <a:t>), independently.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900" dirty="0" smtClean="0">
              <a:latin typeface="+mj-lt"/>
              <a:sym typeface="Symbol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A CRS </a:t>
            </a:r>
            <a:r>
              <a:rPr lang="en-US" sz="2400" i="1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is </a:t>
            </a:r>
            <a:r>
              <a:rPr lang="en-US" sz="2400" i="1" dirty="0" smtClean="0">
                <a:latin typeface="+mj-lt"/>
                <a:sym typeface="Symbol"/>
              </a:rPr>
              <a:t>c</a:t>
            </a:r>
            <a:r>
              <a:rPr lang="en-US" sz="2400" dirty="0" smtClean="0">
                <a:latin typeface="+mj-lt"/>
                <a:sym typeface="Symbol"/>
              </a:rPr>
              <a:t>-balanced if:</a:t>
            </a:r>
            <a:endParaRPr lang="he-IL" sz="2400" i="1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2924175"/>
          <a:ext cx="4689475" cy="474663"/>
        </p:xfrm>
        <a:graphic>
          <a:graphicData uri="http://schemas.openxmlformats.org/presentationml/2006/ole">
            <p:oleObj spid="_x0000_s3076" name="Equation" r:id="rId4" imgW="2260440" imgH="228600" progId="Equation.3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67544" y="3645024"/>
            <a:ext cx="8136904" cy="28083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/>
            <a:r>
              <a:rPr lang="en-US" sz="2400" u="sng" dirty="0" smtClean="0">
                <a:latin typeface="+mj-lt"/>
              </a:rPr>
              <a:t>Application - Approximation Algorithm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Solve the LP: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Output </a:t>
            </a:r>
            <a:r>
              <a:rPr lang="en-US" sz="2400" dirty="0" smtClean="0">
                <a:latin typeface="+mj-lt"/>
                <a:sym typeface="Symbol"/>
              </a:rPr>
              <a:t></a:t>
            </a:r>
            <a:r>
              <a:rPr lang="en-US" sz="2400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R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)).</a:t>
            </a:r>
            <a:endParaRPr lang="he-IL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03648" y="4653136"/>
          <a:ext cx="1575704" cy="864096"/>
        </p:xfrm>
        <a:graphic>
          <a:graphicData uri="http://schemas.openxmlformats.org/presentationml/2006/ole">
            <p:oleObj spid="_x0000_s3077" name="Equation" r:id="rId5" imgW="787320" imgH="431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47864" y="4172887"/>
            <a:ext cx="50405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GB" sz="2400" dirty="0" smtClean="0"/>
              <a:t>Always outputs a set in </a:t>
            </a:r>
            <a:r>
              <a:rPr lang="en-GB" sz="2400" i="1" dirty="0" smtClean="0"/>
              <a:t>F</a:t>
            </a:r>
            <a:r>
              <a:rPr lang="en-GB" sz="2400" dirty="0" smtClean="0"/>
              <a:t>.</a:t>
            </a:r>
          </a:p>
          <a:p>
            <a:pPr marL="236538" indent="-236538">
              <a:buFont typeface="Arial" pitchFamily="34" charset="0"/>
              <a:buChar char="•"/>
            </a:pPr>
            <a:endParaRPr lang="en-GB" sz="2400" dirty="0" smtClean="0"/>
          </a:p>
          <a:p>
            <a:pPr marL="236538" indent="-236538">
              <a:buFont typeface="Arial" pitchFamily="34" charset="0"/>
              <a:buChar char="•"/>
            </a:pPr>
            <a:r>
              <a:rPr lang="en-GB" sz="2400" i="1" dirty="0" smtClean="0"/>
              <a:t>c</a:t>
            </a:r>
            <a:r>
              <a:rPr lang="en-GB" sz="2400" dirty="0" smtClean="0"/>
              <a:t>-approximation for finding a set in </a:t>
            </a:r>
            <a:r>
              <a:rPr lang="en-GB" sz="2400" i="1" dirty="0" smtClean="0"/>
              <a:t>F</a:t>
            </a:r>
            <a:r>
              <a:rPr lang="en-GB" sz="2400" dirty="0" smtClean="0"/>
              <a:t> maximizing the weight function </a:t>
            </a:r>
            <a:r>
              <a:rPr lang="en-GB" sz="2400" i="1" dirty="0" smtClean="0"/>
              <a:t>w</a:t>
            </a:r>
            <a:r>
              <a:rPr lang="en-GB" sz="2400" dirty="0" smtClean="0"/>
              <a:t>.</a:t>
            </a:r>
            <a:endParaRPr lang="he-IL" sz="2400" i="1" dirty="0"/>
          </a:p>
        </p:txBody>
      </p:sp>
      <p:sp>
        <p:nvSpPr>
          <p:cNvPr id="12" name="Smiley Face 11"/>
          <p:cNvSpPr/>
          <p:nvPr/>
        </p:nvSpPr>
        <p:spPr>
          <a:xfrm>
            <a:off x="7380312" y="5733256"/>
            <a:ext cx="792088" cy="64807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ounded Rectangle 12"/>
          <p:cNvSpPr/>
          <p:nvPr/>
        </p:nvSpPr>
        <p:spPr>
          <a:xfrm>
            <a:off x="467544" y="1484784"/>
            <a:ext cx="8136904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Given a vector 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 [0, 1]</a:t>
            </a:r>
            <a:r>
              <a:rPr lang="en-US" sz="2400" i="1" baseline="30000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, </a:t>
            </a:r>
            <a:r>
              <a:rPr lang="en-US" sz="2400" i="1" dirty="0" smtClean="0">
                <a:latin typeface="+mj-lt"/>
                <a:sym typeface="Symbol"/>
              </a:rPr>
              <a:t>R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) is a random set containing every element </a:t>
            </a:r>
            <a:r>
              <a:rPr lang="en-US" sz="2400" i="1" dirty="0" smtClean="0">
                <a:latin typeface="+mj-lt"/>
                <a:sym typeface="Symbol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  </a:t>
            </a:r>
            <a:r>
              <a:rPr lang="en-US" sz="2400" i="1" dirty="0" smtClean="0">
                <a:latin typeface="+mj-lt"/>
                <a:sym typeface="Symbol"/>
              </a:rPr>
              <a:t>N</a:t>
            </a:r>
            <a:r>
              <a:rPr lang="en-US" sz="2400" dirty="0" smtClean="0">
                <a:latin typeface="+mj-lt"/>
                <a:sym typeface="Symbol"/>
              </a:rPr>
              <a:t> with probability </a:t>
            </a:r>
            <a:r>
              <a:rPr lang="en-US" sz="2400" i="1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), independently.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900" dirty="0" smtClean="0">
              <a:latin typeface="+mj-lt"/>
              <a:sym typeface="Symbol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A CRS </a:t>
            </a:r>
            <a:r>
              <a:rPr lang="en-US" sz="2400" i="1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is (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sym typeface="Symbol"/>
              </a:rPr>
              <a:t>b</a:t>
            </a:r>
            <a:r>
              <a:rPr lang="en-US" sz="2400" dirty="0" smtClean="0">
                <a:latin typeface="+mj-lt"/>
                <a:sym typeface="Symbol"/>
              </a:rPr>
              <a:t>, </a:t>
            </a:r>
            <a:r>
              <a:rPr lang="en-US" sz="2400" i="1" dirty="0" smtClean="0">
                <a:latin typeface="+mj-lt"/>
                <a:sym typeface="Symbol"/>
              </a:rPr>
              <a:t>c</a:t>
            </a:r>
            <a:r>
              <a:rPr lang="en-US" sz="2400" dirty="0" smtClean="0">
                <a:latin typeface="+mj-lt"/>
                <a:sym typeface="Symbol"/>
              </a:rPr>
              <a:t>)-balanced if:</a:t>
            </a:r>
            <a:endParaRPr lang="he-IL" sz="2400" i="1" dirty="0">
              <a:latin typeface="+mj-lt"/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390775" y="2954338"/>
          <a:ext cx="5165725" cy="474662"/>
        </p:xfrm>
        <a:graphic>
          <a:graphicData uri="http://schemas.openxmlformats.org/presentationml/2006/ole">
            <p:oleObj spid="_x0000_s3078" name="Equation" r:id="rId6" imgW="2489040" imgH="22860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851920" y="2935224"/>
            <a:ext cx="1392627" cy="462236"/>
            <a:chOff x="3923928" y="2852936"/>
            <a:chExt cx="1392627" cy="462236"/>
          </a:xfrm>
        </p:grpSpPr>
        <p:sp>
          <p:nvSpPr>
            <p:cNvPr id="14" name="TextBox 13"/>
            <p:cNvSpPr txBox="1"/>
            <p:nvPr/>
          </p:nvSpPr>
          <p:spPr>
            <a:xfrm>
              <a:off x="4973192" y="2853507"/>
              <a:ext cx="34336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b</a:t>
              </a:r>
              <a:endParaRPr lang="he-IL" sz="2000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3928" y="2852936"/>
              <a:ext cx="34336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b</a:t>
              </a:r>
              <a:endParaRPr lang="he-IL" sz="20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67544" y="3645024"/>
            <a:ext cx="8136904" cy="28083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/>
            <a:r>
              <a:rPr lang="en-US" sz="2400" u="sng" dirty="0" smtClean="0">
                <a:latin typeface="+mj-lt"/>
              </a:rPr>
              <a:t>Application - Approximation Algorithm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Solve the LP: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Output </a:t>
            </a:r>
            <a:r>
              <a:rPr lang="en-US" sz="2400" dirty="0" smtClean="0">
                <a:latin typeface="+mj-lt"/>
                <a:sym typeface="Symbol"/>
              </a:rPr>
              <a:t></a:t>
            </a:r>
            <a:r>
              <a:rPr lang="en-US" sz="2400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R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sym typeface="Symbol"/>
              </a:rPr>
              <a:t>b</a:t>
            </a:r>
            <a:r>
              <a:rPr lang="en-US" sz="2400" dirty="0" smtClean="0">
                <a:latin typeface="+mj-lt"/>
                <a:sym typeface="Symbol"/>
              </a:rPr>
              <a:t>  </a:t>
            </a:r>
            <a:r>
              <a:rPr lang="en-US" sz="2400" i="1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)).</a:t>
            </a:r>
            <a:endParaRPr lang="he-IL" sz="2400" dirty="0">
              <a:latin typeface="+mj-lt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403648" y="4653136"/>
          <a:ext cx="1575704" cy="864096"/>
        </p:xfrm>
        <a:graphic>
          <a:graphicData uri="http://schemas.openxmlformats.org/presentationml/2006/ole">
            <p:oleObj spid="_x0000_s3080" name="Equation" r:id="rId7" imgW="787320" imgH="43164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347864" y="4172887"/>
            <a:ext cx="50405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GB" sz="2400" dirty="0" smtClean="0"/>
              <a:t>Always outputs a set in </a:t>
            </a:r>
            <a:r>
              <a:rPr lang="en-GB" sz="2400" i="1" dirty="0" smtClean="0"/>
              <a:t>F</a:t>
            </a:r>
            <a:r>
              <a:rPr lang="en-GB" sz="2400" dirty="0" smtClean="0"/>
              <a:t>.</a:t>
            </a:r>
          </a:p>
          <a:p>
            <a:pPr marL="236538" indent="-236538">
              <a:buFont typeface="Arial" pitchFamily="34" charset="0"/>
              <a:buChar char="•"/>
            </a:pPr>
            <a:endParaRPr lang="en-GB" sz="2400" dirty="0" smtClean="0"/>
          </a:p>
          <a:p>
            <a:pPr marL="236538" indent="-236538">
              <a:buFont typeface="Arial" pitchFamily="34" charset="0"/>
              <a:buChar char="•"/>
            </a:pPr>
            <a:r>
              <a:rPr lang="en-GB" sz="2400" i="1" dirty="0" err="1" smtClean="0">
                <a:solidFill>
                  <a:srgbClr val="FF0000"/>
                </a:solidFill>
              </a:rPr>
              <a:t>b</a:t>
            </a:r>
            <a:r>
              <a:rPr lang="en-GB" sz="2400" i="1" dirty="0" err="1" smtClean="0"/>
              <a:t>c</a:t>
            </a:r>
            <a:r>
              <a:rPr lang="en-GB" sz="2400" dirty="0" smtClean="0"/>
              <a:t>-approximation for finding a set in </a:t>
            </a:r>
            <a:r>
              <a:rPr lang="en-GB" sz="2400" i="1" dirty="0" smtClean="0"/>
              <a:t>F</a:t>
            </a:r>
            <a:r>
              <a:rPr lang="en-GB" sz="2400" dirty="0" smtClean="0"/>
              <a:t> maximizing the weight function </a:t>
            </a:r>
            <a:r>
              <a:rPr lang="en-GB" sz="2400" i="1" dirty="0" smtClean="0"/>
              <a:t>w</a:t>
            </a:r>
            <a:r>
              <a:rPr lang="en-GB" sz="2400" dirty="0" smtClean="0"/>
              <a:t>.</a:t>
            </a:r>
            <a:endParaRPr lang="he-IL" sz="2400" i="1" dirty="0"/>
          </a:p>
        </p:txBody>
      </p:sp>
      <p:sp>
        <p:nvSpPr>
          <p:cNvPr id="24" name="Smiley Face 23"/>
          <p:cNvSpPr/>
          <p:nvPr/>
        </p:nvSpPr>
        <p:spPr>
          <a:xfrm>
            <a:off x="7380312" y="5733256"/>
            <a:ext cx="792088" cy="64807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9" grpId="0" uiExpand="1" build="allAtOnce" animBg="1"/>
      <p:bldP spid="12" grpId="0" animBg="1"/>
      <p:bldP spid="13" grpId="0" uiExpand="1" build="allAtOnce" animBg="1"/>
      <p:bldP spid="21" grpId="0" uiExpand="1" build="allAtOnce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Analyzing the Matching CRS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C:\Users\Julia\AppData\Local\Microsoft\Windows\INetCache\IE\F683C6P8\thumb-analysis-pictofig-hi-0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152128" cy="109068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67544" y="1340768"/>
            <a:ext cx="3888432" cy="2232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/>
            <a:r>
              <a:rPr lang="en-US" sz="2400" u="sng" dirty="0" smtClean="0">
                <a:latin typeface="+mj-lt"/>
              </a:rPr>
              <a:t>Relaxation</a:t>
            </a:r>
          </a:p>
          <a:p>
            <a:pPr marL="231775" indent="-231775"/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83568" y="1844824"/>
          <a:ext cx="3459163" cy="1524000"/>
        </p:xfrm>
        <a:graphic>
          <a:graphicData uri="http://schemas.openxmlformats.org/presentationml/2006/ole">
            <p:oleObj spid="_x0000_s21506" name="Equation" r:id="rId4" imgW="1726920" imgH="761760" progId="Equation.3">
              <p:embed/>
            </p:oleObj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67544" y="4437112"/>
            <a:ext cx="7920880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/>
            <a:r>
              <a:rPr lang="en-US" sz="2400" u="sng" dirty="0" smtClean="0">
                <a:latin typeface="+mj-lt"/>
              </a:rPr>
              <a:t>In </a:t>
            </a:r>
            <a:r>
              <a:rPr lang="en-US" sz="2400" i="1" u="sng" dirty="0" smtClean="0">
                <a:latin typeface="+mj-lt"/>
              </a:rPr>
              <a:t>R</a:t>
            </a:r>
            <a:r>
              <a:rPr lang="en-US" sz="2400" u="sng" dirty="0" smtClean="0">
                <a:latin typeface="+mj-lt"/>
              </a:rPr>
              <a:t>(</a:t>
            </a:r>
            <a:r>
              <a:rPr lang="en-US" sz="2400" i="1" u="sng" dirty="0" smtClean="0">
                <a:latin typeface="+mj-lt"/>
              </a:rPr>
              <a:t>b</a:t>
            </a:r>
            <a:r>
              <a:rPr lang="en-US" sz="2400" u="sng" dirty="0" smtClean="0">
                <a:latin typeface="+mj-lt"/>
              </a:rPr>
              <a:t> </a:t>
            </a:r>
            <a:r>
              <a:rPr lang="en-US" sz="2400" u="sng" dirty="0" smtClean="0">
                <a:latin typeface="+mj-lt"/>
                <a:sym typeface="Symbol"/>
              </a:rPr>
              <a:t> </a:t>
            </a:r>
            <a:r>
              <a:rPr lang="en-US" sz="2400" i="1" u="sng" dirty="0" smtClean="0">
                <a:latin typeface="+mj-lt"/>
                <a:sym typeface="Symbol"/>
              </a:rPr>
              <a:t>x</a:t>
            </a:r>
            <a:r>
              <a:rPr lang="en-US" sz="2400" u="sng" dirty="0" smtClean="0">
                <a:latin typeface="+mj-lt"/>
                <a:sym typeface="Symbol"/>
              </a:rPr>
              <a:t>)</a:t>
            </a:r>
            <a:endParaRPr lang="en-US" sz="2400" u="sng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Fix an edge </a:t>
            </a:r>
            <a:r>
              <a:rPr lang="en-US" sz="2400" i="1" dirty="0" err="1" smtClean="0">
                <a:latin typeface="+mj-lt"/>
              </a:rPr>
              <a:t>uv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No other edge in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b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 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 hits </a:t>
            </a:r>
            <a:r>
              <a:rPr lang="en-US" sz="2400" i="1" dirty="0" smtClean="0">
                <a:sym typeface="Symbol"/>
              </a:rPr>
              <a:t>u</a:t>
            </a:r>
            <a:r>
              <a:rPr lang="en-US" sz="2400" dirty="0" smtClean="0">
                <a:sym typeface="Symbol"/>
              </a:rPr>
              <a:t> with probability 1 –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No other edge in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b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 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 hits </a:t>
            </a:r>
            <a:r>
              <a:rPr lang="en-US" sz="2400" i="1" dirty="0" smtClean="0">
                <a:sym typeface="Symbol"/>
              </a:rPr>
              <a:t>v</a:t>
            </a:r>
            <a:r>
              <a:rPr lang="en-US" sz="2400" dirty="0" smtClean="0">
                <a:sym typeface="Symbol"/>
              </a:rPr>
              <a:t> with probability 1 –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The above two events are independent.</a:t>
            </a: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267744" y="3717032"/>
            <a:ext cx="504056" cy="64807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ight Arrow 10"/>
          <p:cNvSpPr/>
          <p:nvPr/>
        </p:nvSpPr>
        <p:spPr>
          <a:xfrm rot="16200000" flipV="1">
            <a:off x="6372200" y="3717033"/>
            <a:ext cx="504056" cy="64807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ounded Rectangle 11"/>
          <p:cNvSpPr/>
          <p:nvPr/>
        </p:nvSpPr>
        <p:spPr>
          <a:xfrm>
            <a:off x="4499992" y="1340768"/>
            <a:ext cx="3888432" cy="2232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/>
            <a:r>
              <a:rPr lang="en-US" sz="2400" u="sng" dirty="0" smtClean="0">
                <a:latin typeface="+mj-lt"/>
              </a:rPr>
              <a:t>Conclusion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 matching CRS is           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(1 – 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)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)-balanced.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For 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1/3 we get              </a:t>
            </a:r>
            <a:r>
              <a:rPr lang="en-US" sz="2400" dirty="0" smtClean="0">
                <a:latin typeface="+mj-lt"/>
                <a:sym typeface="Symbol"/>
              </a:rPr>
              <a:t> 0.15-approximation.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10" grpId="0" uiExpand="1" build="allAtOnce" animBg="1"/>
      <p:bldP spid="8" grpId="0" animBg="1"/>
      <p:bldP spid="11" grpId="0" animBg="1"/>
      <p:bldP spid="12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Monotone CRSs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8801189">
            <a:off x="7653606" y="541763"/>
            <a:ext cx="1050012" cy="5760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ounded Rectangle 8"/>
          <p:cNvSpPr/>
          <p:nvPr/>
        </p:nvSpPr>
        <p:spPr>
          <a:xfrm>
            <a:off x="467544" y="1484784"/>
            <a:ext cx="813690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sym typeface="Symbol"/>
              </a:rPr>
              <a:t>A CRS </a:t>
            </a:r>
            <a:r>
              <a:rPr lang="en-US" sz="2400" i="1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is monotone if:</a:t>
            </a:r>
            <a:endParaRPr lang="he-IL" sz="2400" i="1" dirty="0">
              <a:latin typeface="+mj-lt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371600" y="2060575"/>
          <a:ext cx="6642100" cy="474663"/>
        </p:xfrm>
        <a:graphic>
          <a:graphicData uri="http://schemas.openxmlformats.org/presentationml/2006/ole">
            <p:oleObj spid="_x0000_s22533" name="Equation" r:id="rId3" imgW="3200400" imgH="228600" progId="Equation.3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67544" y="2780928"/>
            <a:ext cx="8136904" cy="37444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pPr marL="231775" indent="-231775"/>
            <a:r>
              <a:rPr lang="en-US" sz="2400" b="1" u="sng" dirty="0" smtClean="0">
                <a:latin typeface="+mj-lt"/>
                <a:sym typeface="Symbol"/>
              </a:rPr>
              <a:t>Observation</a:t>
            </a:r>
          </a:p>
          <a:p>
            <a:pPr marL="231775" indent="-231775"/>
            <a:r>
              <a:rPr lang="en-US" sz="2400" dirty="0" smtClean="0">
                <a:latin typeface="+mj-lt"/>
                <a:sym typeface="Symbol"/>
              </a:rPr>
              <a:t>The matching CRS is monotone.</a:t>
            </a:r>
          </a:p>
          <a:p>
            <a:pPr marL="231775" indent="-231775"/>
            <a:endParaRPr lang="en-US" sz="900" dirty="0" smtClean="0">
              <a:latin typeface="+mj-lt"/>
              <a:sym typeface="Symbol"/>
            </a:endParaRPr>
          </a:p>
          <a:p>
            <a:pPr marL="231775" indent="-231775"/>
            <a:r>
              <a:rPr lang="en-US" sz="2400" b="1" u="sng" dirty="0" smtClean="0">
                <a:latin typeface="+mj-lt"/>
                <a:sym typeface="Symbol"/>
              </a:rPr>
              <a:t>Why?</a:t>
            </a:r>
          </a:p>
          <a:p>
            <a:pPr marL="231775" indent="-231775"/>
            <a:r>
              <a:rPr lang="en-US" sz="2400" dirty="0" smtClean="0">
                <a:latin typeface="+mj-lt"/>
                <a:sym typeface="Symbol"/>
              </a:rPr>
              <a:t>The matching CRS is not </a:t>
            </a:r>
            <a:r>
              <a:rPr lang="en-US" sz="2400" dirty="0" smtClean="0">
                <a:latin typeface="+mj-lt"/>
                <a:sym typeface="Symbol"/>
              </a:rPr>
              <a:t>randomized, </a:t>
            </a:r>
            <a:r>
              <a:rPr lang="en-US" sz="2400" dirty="0" smtClean="0">
                <a:latin typeface="+mj-lt"/>
                <a:sym typeface="Symbol"/>
              </a:rPr>
              <a:t>so we need to prove: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  <a:sym typeface="Symbol"/>
            </a:endParaRP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704975" y="4652963"/>
          <a:ext cx="5851525" cy="474662"/>
        </p:xfrm>
        <a:graphic>
          <a:graphicData uri="http://schemas.openxmlformats.org/presentationml/2006/ole">
            <p:oleObj spid="_x0000_s22534" name="Equation" r:id="rId4" imgW="2819160" imgH="228600" progId="Equation.3">
              <p:embed/>
            </p:oleObj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3203848" y="5661248"/>
            <a:ext cx="3096344" cy="576064"/>
            <a:chOff x="3203848" y="5661248"/>
            <a:chExt cx="3096344" cy="576064"/>
          </a:xfrm>
        </p:grpSpPr>
        <p:cxnSp>
          <p:nvCxnSpPr>
            <p:cNvPr id="23" name="Straight Arrow Connector 22"/>
            <p:cNvCxnSpPr>
              <a:stCxn id="16" idx="7"/>
            </p:cNvCxnSpPr>
            <p:nvPr/>
          </p:nvCxnSpPr>
          <p:spPr bwMode="auto">
            <a:xfrm flipV="1">
              <a:off x="5690650" y="5661248"/>
              <a:ext cx="609542" cy="1649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>
              <a:endCxn id="17" idx="3"/>
            </p:cNvCxnSpPr>
            <p:nvPr/>
          </p:nvCxnSpPr>
          <p:spPr bwMode="auto">
            <a:xfrm flipV="1">
              <a:off x="3203848" y="5987810"/>
              <a:ext cx="412924" cy="2495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3347864" y="4509120"/>
            <a:ext cx="5040560" cy="1584176"/>
            <a:chOff x="3347864" y="4509120"/>
            <a:chExt cx="5040560" cy="1584176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5940152" y="5301208"/>
              <a:ext cx="0" cy="43204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084168" y="5301208"/>
              <a:ext cx="0" cy="72008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347864" y="5013176"/>
              <a:ext cx="2304256" cy="64807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3419872" y="5157192"/>
              <a:ext cx="2232248" cy="93610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5508104" y="4509120"/>
              <a:ext cx="2880320" cy="7920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Edges of </a:t>
              </a:r>
              <a:r>
                <a:rPr lang="en-US" sz="2400" i="1" dirty="0" smtClean="0"/>
                <a:t>S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must appear after </a:t>
              </a:r>
              <a:r>
                <a:rPr lang="en-US" sz="2400" i="1" dirty="0" err="1" smtClean="0"/>
                <a:t>uv</a:t>
              </a:r>
              <a:r>
                <a:rPr lang="en-US" sz="2400" dirty="0" smtClean="0"/>
                <a:t>.</a:t>
              </a:r>
              <a:endParaRPr lang="he-IL" sz="24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915816" y="5445224"/>
            <a:ext cx="3312368" cy="648072"/>
            <a:chOff x="2915816" y="5445224"/>
            <a:chExt cx="3312368" cy="648072"/>
          </a:xfrm>
        </p:grpSpPr>
        <p:cxnSp>
          <p:nvCxnSpPr>
            <p:cNvPr id="20" name="Straight Arrow Connector 19"/>
            <p:cNvCxnSpPr>
              <a:endCxn id="17" idx="1"/>
            </p:cNvCxnSpPr>
            <p:nvPr/>
          </p:nvCxnSpPr>
          <p:spPr bwMode="auto">
            <a:xfrm>
              <a:off x="2915816" y="5445224"/>
              <a:ext cx="700956" cy="3809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28"/>
            <p:cNvCxnSpPr>
              <a:stCxn id="16" idx="6"/>
            </p:cNvCxnSpPr>
            <p:nvPr/>
          </p:nvCxnSpPr>
          <p:spPr bwMode="auto">
            <a:xfrm>
              <a:off x="5724128" y="5906988"/>
              <a:ext cx="504056" cy="1863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2915816" y="5907024"/>
              <a:ext cx="72008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3529584" y="5661248"/>
            <a:ext cx="2245713" cy="461665"/>
            <a:chOff x="3529584" y="5661248"/>
            <a:chExt cx="2245713" cy="461665"/>
          </a:xfrm>
        </p:grpSpPr>
        <p:cxnSp>
          <p:nvCxnSpPr>
            <p:cNvPr id="15" name="Straight Arrow Connector 14"/>
            <p:cNvCxnSpPr>
              <a:endCxn id="17" idx="6"/>
            </p:cNvCxnSpPr>
            <p:nvPr/>
          </p:nvCxnSpPr>
          <p:spPr bwMode="auto">
            <a:xfrm flipH="1">
              <a:off x="3811894" y="5906988"/>
              <a:ext cx="168363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Oval 15"/>
            <p:cNvSpPr/>
            <p:nvPr/>
          </p:nvSpPr>
          <p:spPr>
            <a:xfrm>
              <a:off x="5495528" y="579268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83294" y="579268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52773" y="5661248"/>
              <a:ext cx="32252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i="1" dirty="0" smtClean="0"/>
                <a:t>v</a:t>
              </a:r>
              <a:endParaRPr lang="he-IL" sz="2400" i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29584" y="5661248"/>
              <a:ext cx="34336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i="1" dirty="0" smtClean="0"/>
                <a:t>u</a:t>
              </a:r>
              <a:endParaRPr lang="he-IL" sz="2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  <p:bldP spid="11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Combing Monotone CRSs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3554" name="Picture 2" descr="C:\Users\User\AppData\Local\Microsoft\Windows\INetCache\IE\P9KSO4OT\Merge-arrows_2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4664"/>
            <a:ext cx="1872208" cy="93610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67544" y="1484784"/>
            <a:ext cx="388843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r>
              <a:rPr lang="en-US" sz="2400" dirty="0" smtClean="0">
                <a:latin typeface="+mj-lt"/>
              </a:rPr>
              <a:t>A 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c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)-balanced CRS </a:t>
            </a:r>
            <a:r>
              <a:rPr lang="en-US" sz="2400" dirty="0" smtClean="0">
                <a:latin typeface="+mj-lt"/>
                <a:sym typeface="Symbol"/>
              </a:rPr>
              <a:t></a:t>
            </a:r>
            <a:r>
              <a:rPr lang="en-US" sz="2400" baseline="-25000" dirty="0" smtClean="0">
                <a:latin typeface="+mj-lt"/>
                <a:sym typeface="Symbol"/>
              </a:rPr>
              <a:t>1,</a:t>
            </a:r>
            <a:r>
              <a:rPr lang="en-US" sz="2400" i="1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for </a:t>
            </a:r>
            <a:r>
              <a:rPr lang="en-US" sz="2400" dirty="0" err="1" smtClean="0">
                <a:latin typeface="+mj-lt"/>
                <a:sym typeface="Symbol"/>
              </a:rPr>
              <a:t>polytope</a:t>
            </a:r>
            <a:r>
              <a:rPr lang="en-US" sz="2400" dirty="0" smtClean="0">
                <a:latin typeface="+mj-lt"/>
                <a:sym typeface="Symbol"/>
              </a:rPr>
              <a:t> </a:t>
            </a:r>
            <a:r>
              <a:rPr lang="en-US" sz="2400" i="1" dirty="0" smtClean="0">
                <a:latin typeface="+mj-lt"/>
                <a:sym typeface="Symbol"/>
              </a:rPr>
              <a:t>P</a:t>
            </a:r>
            <a:r>
              <a:rPr lang="en-US" sz="2400" baseline="-25000" dirty="0" smtClean="0">
                <a:latin typeface="+mj-lt"/>
                <a:sym typeface="Symbol"/>
              </a:rPr>
              <a:t>1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.</a:t>
            </a:r>
            <a:endParaRPr lang="en-US" sz="2400" dirty="0" smtClean="0">
              <a:latin typeface="+mj-lt"/>
            </a:endParaRPr>
          </a:p>
          <a:p>
            <a:pPr marL="231775" indent="-231775"/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1484784"/>
            <a:ext cx="388843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t" anchorCtr="0"/>
          <a:lstStyle/>
          <a:p>
            <a:r>
              <a:rPr lang="en-US" sz="2400" dirty="0" smtClean="0">
                <a:latin typeface="+mj-lt"/>
              </a:rPr>
              <a:t>A (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c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)-balanced CRS </a:t>
            </a:r>
            <a:r>
              <a:rPr lang="en-US" sz="2400" dirty="0" smtClean="0">
                <a:latin typeface="+mj-lt"/>
                <a:sym typeface="Symbol"/>
              </a:rPr>
              <a:t></a:t>
            </a:r>
            <a:r>
              <a:rPr lang="en-US" sz="2400" baseline="-25000" dirty="0" smtClean="0">
                <a:latin typeface="+mj-lt"/>
                <a:sym typeface="Symbol"/>
              </a:rPr>
              <a:t>2,</a:t>
            </a:r>
            <a:r>
              <a:rPr lang="en-US" sz="2400" i="1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 for </a:t>
            </a:r>
            <a:r>
              <a:rPr lang="en-US" sz="2400" dirty="0" err="1" smtClean="0">
                <a:latin typeface="+mj-lt"/>
                <a:sym typeface="Symbol"/>
              </a:rPr>
              <a:t>polytope</a:t>
            </a:r>
            <a:r>
              <a:rPr lang="en-US" sz="2400" dirty="0" smtClean="0">
                <a:latin typeface="+mj-lt"/>
                <a:sym typeface="Symbol"/>
              </a:rPr>
              <a:t> </a:t>
            </a:r>
            <a:r>
              <a:rPr lang="en-US" sz="2400" i="1" dirty="0" smtClean="0">
                <a:latin typeface="+mj-lt"/>
                <a:sym typeface="Symbol"/>
              </a:rPr>
              <a:t>P</a:t>
            </a:r>
            <a:r>
              <a:rPr lang="en-US" sz="2400" baseline="-25000" dirty="0" smtClean="0">
                <a:latin typeface="+mj-lt"/>
                <a:sym typeface="Symbol"/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.</a:t>
            </a:r>
            <a:endParaRPr lang="en-US" sz="2400" dirty="0" smtClean="0">
              <a:latin typeface="+mj-lt"/>
            </a:endParaRPr>
          </a:p>
          <a:p>
            <a:pPr marL="231775" indent="-231775"/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267744" y="2492896"/>
            <a:ext cx="504056" cy="64807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ight Arrow 8"/>
          <p:cNvSpPr/>
          <p:nvPr/>
        </p:nvSpPr>
        <p:spPr>
          <a:xfrm rot="5400000">
            <a:off x="6444208" y="2492896"/>
            <a:ext cx="504056" cy="64807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ounded Rectangle 11"/>
          <p:cNvSpPr/>
          <p:nvPr/>
        </p:nvSpPr>
        <p:spPr>
          <a:xfrm>
            <a:off x="467544" y="3140968"/>
            <a:ext cx="7992888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ctr" anchorCtr="0"/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Consider the function </a:t>
            </a:r>
            <a:r>
              <a:rPr lang="en-US" sz="2400" dirty="0" smtClean="0">
                <a:latin typeface="+mj-lt"/>
                <a:sym typeface="Symbol"/>
              </a:rPr>
              <a:t></a:t>
            </a:r>
            <a:r>
              <a:rPr lang="en-US" sz="2400" i="1" baseline="-25000" dirty="0" smtClean="0">
                <a:latin typeface="+mj-lt"/>
                <a:sym typeface="Symbol"/>
              </a:rPr>
              <a:t>x</a:t>
            </a:r>
            <a:r>
              <a:rPr lang="en-US" sz="2400" dirty="0" smtClean="0">
                <a:latin typeface="+mj-lt"/>
                <a:sym typeface="Symbol"/>
              </a:rPr>
              <a:t>(</a:t>
            </a:r>
            <a:r>
              <a:rPr lang="en-US" sz="2400" i="1" dirty="0" smtClean="0">
                <a:latin typeface="+mj-lt"/>
                <a:sym typeface="Symbol"/>
              </a:rPr>
              <a:t>S</a:t>
            </a:r>
            <a:r>
              <a:rPr lang="en-US" sz="2400" dirty="0" smtClean="0">
                <a:latin typeface="+mj-lt"/>
                <a:sym typeface="Symbol"/>
              </a:rPr>
              <a:t>) =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baseline="-25000" dirty="0" smtClean="0">
                <a:sym typeface="Symbol"/>
              </a:rPr>
              <a:t>1,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)  </a:t>
            </a:r>
            <a:r>
              <a:rPr lang="en-US" sz="2400" baseline="-25000" dirty="0" smtClean="0">
                <a:sym typeface="Symbol"/>
              </a:rPr>
              <a:t>2,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).</a:t>
            </a:r>
          </a:p>
          <a:p>
            <a:pPr marL="236538" indent="-236538"/>
            <a:endParaRPr lang="en-US" sz="500" dirty="0" smtClean="0">
              <a:latin typeface="+mj-lt"/>
            </a:endParaRPr>
          </a:p>
          <a:p>
            <a:pPr marL="236538" indent="-236538"/>
            <a:r>
              <a:rPr lang="en-US" sz="2400" b="1" u="sng" dirty="0" smtClean="0">
                <a:latin typeface="+mj-lt"/>
              </a:rPr>
              <a:t>Observation</a:t>
            </a:r>
          </a:p>
          <a:p>
            <a:pPr marL="236538" indent="-236538"/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) is a CRS for </a:t>
            </a:r>
            <a:r>
              <a:rPr lang="en-US" sz="2400" i="1" dirty="0" smtClean="0">
                <a:sym typeface="Symbol"/>
              </a:rPr>
              <a:t>P</a:t>
            </a:r>
            <a:r>
              <a:rPr lang="en-US" sz="2400" baseline="-25000" dirty="0" smtClean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  </a:t>
            </a:r>
            <a:r>
              <a:rPr lang="en-US" sz="2400" i="1" dirty="0" smtClean="0">
                <a:sym typeface="Symbol"/>
              </a:rPr>
              <a:t>P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36538" indent="-236538"/>
            <a:endParaRPr lang="en-US" sz="500" dirty="0" smtClean="0">
              <a:latin typeface="+mj-lt"/>
              <a:sym typeface="Symbol"/>
            </a:endParaRPr>
          </a:p>
          <a:p>
            <a:pPr marL="236538" indent="-236538"/>
            <a:r>
              <a:rPr lang="en-US" sz="2400" b="1" u="sng" dirty="0" smtClean="0">
                <a:latin typeface="+mj-lt"/>
                <a:sym typeface="Symbol"/>
              </a:rPr>
              <a:t>Question</a:t>
            </a:r>
          </a:p>
          <a:p>
            <a:pPr marL="236538" indent="-236538"/>
            <a:r>
              <a:rPr lang="en-US" sz="2400" dirty="0" smtClean="0">
                <a:latin typeface="+mj-lt"/>
                <a:sym typeface="Symbol"/>
              </a:rPr>
              <a:t>How good is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)?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7544" y="5328592"/>
            <a:ext cx="7992888" cy="11967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45720" rIns="91440" rtlCol="1" anchor="ctr" anchorCtr="0"/>
          <a:lstStyle/>
          <a:p>
            <a:pPr marL="236538" indent="-236538"/>
            <a:r>
              <a:rPr lang="en-US" sz="2400" b="1" u="sng" dirty="0" smtClean="0">
                <a:latin typeface="+mj-lt"/>
              </a:rPr>
              <a:t>Lemma</a:t>
            </a:r>
          </a:p>
          <a:p>
            <a:r>
              <a:rPr lang="en-US" sz="2400" dirty="0" smtClean="0">
                <a:sym typeface="Symbol"/>
              </a:rPr>
              <a:t>If </a:t>
            </a:r>
            <a:r>
              <a:rPr lang="en-US" sz="2400" baseline="-25000" dirty="0" smtClean="0">
                <a:sym typeface="Symbol"/>
              </a:rPr>
              <a:t>1,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) and </a:t>
            </a:r>
            <a:r>
              <a:rPr lang="en-US" sz="2400" baseline="-25000" dirty="0" smtClean="0">
                <a:sym typeface="Symbol"/>
              </a:rPr>
              <a:t>2,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) are monotone, then </a:t>
            </a:r>
            <a:r>
              <a:rPr lang="en-US" sz="2400" i="1" baseline="-25000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) is a monotone (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baseline="-25000" dirty="0" smtClean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 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)-balanced CRS.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11560" y="4005064"/>
            <a:ext cx="7776864" cy="1152128"/>
          </a:xfrm>
          <a:prstGeom prst="cloudCallout">
            <a:avLst>
              <a:gd name="adj1" fmla="val -21289"/>
              <a:gd name="adj2" fmla="val 8302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GB" sz="2400" dirty="0" smtClean="0"/>
              <a:t>Generalizes to the intersection of multiple constraints in the natural way.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animBg="1"/>
      <p:bldP spid="9" grpId="0" animBg="1"/>
      <p:bldP spid="12" grpId="0" uiExpand="1" build="allAtOnce" animBg="1"/>
      <p:bldP spid="13" grpId="0" build="allAtOnce" animBg="1"/>
      <p:bldP spid="14" grpId="0" animBg="1"/>
    </p:bldLst>
  </p:timing>
</p:sld>
</file>

<file path=ppt/theme/theme1.xml><?xml version="1.0" encoding="utf-8"?>
<a:theme xmlns:a="http://schemas.openxmlformats.org/drawingml/2006/main" name="Pur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</Template>
  <TotalTime>36856</TotalTime>
  <Words>3239</Words>
  <Application>Microsoft Office PowerPoint</Application>
  <PresentationFormat>On-screen Show (4:3)</PresentationFormat>
  <Paragraphs>570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Times New Roman</vt:lpstr>
      <vt:lpstr>MV Boli</vt:lpstr>
      <vt:lpstr>Symbol</vt:lpstr>
      <vt:lpstr>cmbsy10</vt:lpstr>
      <vt:lpstr>Wingdings</vt:lpstr>
      <vt:lpstr>Purple</vt:lpstr>
      <vt:lpstr>Equation</vt:lpstr>
      <vt:lpstr>Contention Resolution Schemes: Offline and Online</vt:lpstr>
      <vt:lpstr>Talk Objectives</vt:lpstr>
      <vt:lpstr>Constraints</vt:lpstr>
      <vt:lpstr>Relaxations</vt:lpstr>
      <vt:lpstr>Contention Resolution Schemes</vt:lpstr>
      <vt:lpstr>Balanced CRSs</vt:lpstr>
      <vt:lpstr>Analyzing the Matching CRS</vt:lpstr>
      <vt:lpstr>Monotone CRSs</vt:lpstr>
      <vt:lpstr>Combing Monotone CRSs</vt:lpstr>
      <vt:lpstr>Proof Idea</vt:lpstr>
      <vt:lpstr>Examples</vt:lpstr>
      <vt:lpstr>Summary</vt:lpstr>
      <vt:lpstr>Stochastic Probing - Application</vt:lpstr>
      <vt:lpstr>Stochastic Probing (cont.)</vt:lpstr>
      <vt:lpstr>Relaxation</vt:lpstr>
      <vt:lpstr>Our Objective</vt:lpstr>
      <vt:lpstr>Ordered CRS</vt:lpstr>
      <vt:lpstr>Ordered CRS Examples</vt:lpstr>
      <vt:lpstr>Algorithm</vt:lpstr>
      <vt:lpstr>Algorithm (cont.)</vt:lpstr>
      <vt:lpstr>Algorithm (cont.)</vt:lpstr>
      <vt:lpstr>Adversaries</vt:lpstr>
      <vt:lpstr>Greedy OCRSs</vt:lpstr>
      <vt:lpstr>Selectability</vt:lpstr>
      <vt:lpstr>Matching OCRS</vt:lpstr>
      <vt:lpstr>More OCRSs</vt:lpstr>
      <vt:lpstr>Stochastic Probing and OCRSs</vt:lpstr>
      <vt:lpstr>Advantage 2 - Deadlines</vt:lpstr>
      <vt:lpstr>Advantage 2 – Deadlines (cont.)</vt:lpstr>
      <vt:lpstr>More Applications</vt:lpstr>
      <vt:lpstr>More Applications (cont.)</vt:lpstr>
      <vt:lpstr>OCRS for the Graphical Matroid</vt:lpstr>
      <vt:lpstr>OCRS for the Graphical Matroid (cont.)</vt:lpstr>
      <vt:lpstr>OCRS for the Graphical Matroid (cont.)</vt:lpstr>
      <vt:lpstr>Technical Tool</vt:lpstr>
      <vt:lpstr>Complete OCRS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Feldman Moran</dc:creator>
  <cp:lastModifiedBy>Julia</cp:lastModifiedBy>
  <cp:revision>1576</cp:revision>
  <dcterms:created xsi:type="dcterms:W3CDTF">2009-11-07T08:14:49Z</dcterms:created>
  <dcterms:modified xsi:type="dcterms:W3CDTF">2016-03-06T12:56:03Z</dcterms:modified>
</cp:coreProperties>
</file>